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Roboto"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9F6317-67A9-46C4-8A58-6337908EAB62}">
  <a:tblStyle styleId="{779F6317-67A9-46C4-8A58-6337908EAB6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D9D4D2-F734-426F-95C1-D61D687D715F}"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898"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d7c9c01d5_0_2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d7c9c01d5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d7eeab6aa_0_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5d7eeab6a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5d7eeab6a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g5d7eeab6aa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d7eeab6a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g5d7eeab6aa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5d7eeab6a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g5d7eeab6aa_0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d7eeab6aa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5d7eeab6aa_0_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hyperlink" Target="http://info.achs.edu/blog/green-cleaning-repel-insects" TargetMode="External"/><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info.achs.edu/blog/green-cleaning-repel-insects#_ftn5" TargetMode="External"/><Relationship Id="rId11" Type="http://schemas.openxmlformats.org/officeDocument/2006/relationships/image" Target="../media/image5.jpg"/><Relationship Id="rId5" Type="http://schemas.openxmlformats.org/officeDocument/2006/relationships/hyperlink" Target="http://info.achs.edu/blog/green-cleaning-repel-insects#_ftn4" TargetMode="External"/><Relationship Id="rId10" Type="http://schemas.openxmlformats.org/officeDocument/2006/relationships/image" Target="../media/image4.jpg"/><Relationship Id="rId4" Type="http://schemas.openxmlformats.org/officeDocument/2006/relationships/hyperlink" Target="http://info.achs.edu/blog/green-cleaning-repel-insects#_ftn2" TargetMode="External"/><Relationship Id="rId9"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429025" y="472568"/>
            <a:ext cx="9144000" cy="9858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Google Slides Directions</a:t>
            </a:r>
            <a:endParaRPr/>
          </a:p>
        </p:txBody>
      </p:sp>
      <p:sp>
        <p:nvSpPr>
          <p:cNvPr id="85" name="Google Shape;85;p13"/>
          <p:cNvSpPr txBox="1">
            <a:spLocks noGrp="1"/>
          </p:cNvSpPr>
          <p:nvPr>
            <p:ph type="subTitle" idx="1"/>
          </p:nvPr>
        </p:nvSpPr>
        <p:spPr>
          <a:xfrm>
            <a:off x="755600" y="1723300"/>
            <a:ext cx="10834500" cy="4212600"/>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SzPts val="2400"/>
              <a:buAutoNum type="arabicPeriod"/>
            </a:pPr>
            <a:r>
              <a:rPr lang="en-US"/>
              <a:t> Make a copy of the these slides and rename it.  </a:t>
            </a:r>
            <a:endParaRPr/>
          </a:p>
          <a:p>
            <a:pPr marL="457200" lvl="0" indent="0" algn="l" rtl="0">
              <a:spcBef>
                <a:spcPts val="1000"/>
              </a:spcBef>
              <a:spcAft>
                <a:spcPts val="0"/>
              </a:spcAft>
              <a:buNone/>
            </a:pPr>
            <a:r>
              <a:rPr lang="en-US" sz="1800"/>
              <a:t>(FILE - MAKE A COPY - RENAME - SHARE WITH TEAM MEMBERS:  Can edit)</a:t>
            </a:r>
            <a:endParaRPr sz="1800"/>
          </a:p>
          <a:p>
            <a:pPr marL="0" lvl="0" indent="0" algn="l" rtl="0">
              <a:spcBef>
                <a:spcPts val="1000"/>
              </a:spcBef>
              <a:spcAft>
                <a:spcPts val="0"/>
              </a:spcAft>
              <a:buNone/>
            </a:pPr>
            <a:r>
              <a:rPr lang="en-US"/>
              <a:t>2.    Keep TITLES on each slide (Except for HOOK) and delete text and </a:t>
            </a:r>
            <a:r>
              <a:rPr lang="en-US">
                <a:solidFill>
                  <a:srgbClr val="FF0000"/>
                </a:solidFill>
              </a:rPr>
              <a:t>red direction text </a:t>
            </a:r>
            <a:r>
              <a:rPr lang="en-US">
                <a:solidFill>
                  <a:srgbClr val="000000"/>
                </a:solidFill>
              </a:rPr>
              <a:t>and black example text</a:t>
            </a:r>
            <a:r>
              <a:rPr lang="en-US"/>
              <a:t> on each slide to type in your own information for your team’s invention.</a:t>
            </a:r>
            <a:endParaRPr/>
          </a:p>
          <a:p>
            <a:pPr marL="0" lvl="0" indent="0" algn="l" rtl="0">
              <a:spcBef>
                <a:spcPts val="1000"/>
              </a:spcBef>
              <a:spcAft>
                <a:spcPts val="0"/>
              </a:spcAft>
              <a:buNone/>
            </a:pPr>
            <a:r>
              <a:rPr lang="en-US"/>
              <a:t>3.    Divide and Conquer:  It is helpful for each team member to be responsible for typing in information on his or her assigned slides.</a:t>
            </a:r>
            <a:endParaRPr/>
          </a:p>
          <a:p>
            <a:pPr marL="0" lvl="0" indent="0" algn="l" rtl="0">
              <a:spcBef>
                <a:spcPts val="1000"/>
              </a:spcBef>
              <a:spcAft>
                <a:spcPts val="0"/>
              </a:spcAft>
              <a:buNone/>
            </a:pPr>
            <a:r>
              <a:rPr lang="en-US"/>
              <a:t>4.    Free Photos, Graphics and Music:  It is important to not violate copyright laws when creating your presentation.  Use </a:t>
            </a:r>
            <a:r>
              <a:rPr lang="en-US" b="1" i="1"/>
              <a:t>CreativeCommons</a:t>
            </a:r>
            <a:r>
              <a:rPr lang="en-US"/>
              <a:t> website to access free media:  </a:t>
            </a:r>
            <a:r>
              <a:rPr lang="en-US" sz="1800" u="sng">
                <a:solidFill>
                  <a:schemeClr val="hlink"/>
                </a:solidFill>
                <a:latin typeface="Arial"/>
                <a:ea typeface="Arial"/>
                <a:cs typeface="Arial"/>
                <a:sym typeface="Arial"/>
                <a:hlinkClick r:id="rId3"/>
              </a:rPr>
              <a:t>https://creativecommons.org/</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Interview Feedback</a:t>
            </a:r>
            <a:endParaRPr/>
          </a:p>
        </p:txBody>
      </p:sp>
      <p:sp>
        <p:nvSpPr>
          <p:cNvPr id="146" name="Google Shape;146;p22"/>
          <p:cNvSpPr txBox="1"/>
          <p:nvPr/>
        </p:nvSpPr>
        <p:spPr>
          <a:xfrm>
            <a:off x="838200" y="1550475"/>
            <a:ext cx="10298100" cy="3986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FF0000"/>
                </a:solidFill>
                <a:latin typeface="Calibri"/>
                <a:ea typeface="Calibri"/>
                <a:cs typeface="Calibri"/>
                <a:sym typeface="Calibri"/>
              </a:rPr>
              <a:t>Clearly explain insights you gained with by interviewing people about your product.  What did you conclude? What design decisions did you make based on these insights?</a:t>
            </a:r>
            <a:endParaRPr sz="2400">
              <a:solidFill>
                <a:srgbClr val="FF0000"/>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i="1">
                <a:solidFill>
                  <a:schemeClr val="dk1"/>
                </a:solidFill>
                <a:latin typeface="Calibri"/>
                <a:ea typeface="Calibri"/>
                <a:cs typeface="Calibri"/>
                <a:sym typeface="Calibri"/>
              </a:rPr>
              <a:t>Example:</a:t>
            </a:r>
            <a:r>
              <a:rPr lang="en-U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We conducted 10 interviews with potential users of the product and concluded the following:</a:t>
            </a:r>
            <a:endParaRPr sz="2400">
              <a:solidFill>
                <a:schemeClr val="dk1"/>
              </a:solidFill>
              <a:latin typeface="Calibri"/>
              <a:ea typeface="Calibri"/>
              <a:cs typeface="Calibri"/>
              <a:sym typeface="Calibri"/>
            </a:endParaRPr>
          </a:p>
          <a:p>
            <a:pPr marL="457200" marR="0" lvl="0" indent="-342900"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Concerns about affordability</a:t>
            </a:r>
            <a:endParaRPr sz="1800">
              <a:solidFill>
                <a:schemeClr val="dk1"/>
              </a:solidFill>
              <a:latin typeface="Calibri"/>
              <a:ea typeface="Calibri"/>
              <a:cs typeface="Calibri"/>
              <a:sym typeface="Calibri"/>
            </a:endParaRPr>
          </a:p>
          <a:p>
            <a:pPr marL="457200" marR="0" lvl="0" indent="-342900"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Interest in providing device to 3rd world countries</a:t>
            </a:r>
            <a:endParaRPr sz="1800">
              <a:solidFill>
                <a:schemeClr val="dk1"/>
              </a:solidFill>
              <a:latin typeface="Calibri"/>
              <a:ea typeface="Calibri"/>
              <a:cs typeface="Calibri"/>
              <a:sym typeface="Calibri"/>
            </a:endParaRPr>
          </a:p>
          <a:p>
            <a:pPr marL="457200" marR="0" lvl="0" indent="-342900"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Are there any health concerns with using essential oils?</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Sketches of Prototypes</a:t>
            </a:r>
            <a:endParaRPr/>
          </a:p>
        </p:txBody>
      </p:sp>
      <p:sp>
        <p:nvSpPr>
          <p:cNvPr id="152" name="Google Shape;152;p23"/>
          <p:cNvSpPr txBox="1"/>
          <p:nvPr/>
        </p:nvSpPr>
        <p:spPr>
          <a:xfrm>
            <a:off x="838191" y="1589631"/>
            <a:ext cx="10402800" cy="2308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FF0000"/>
                </a:solidFill>
                <a:latin typeface="Calibri"/>
                <a:ea typeface="Calibri"/>
                <a:cs typeface="Calibri"/>
                <a:sym typeface="Calibri"/>
              </a:rPr>
              <a:t>In order to show your ITERATION process, you must have 2 to 4 sketches or photos of ideas you considered as your product developed.</a:t>
            </a:r>
            <a:endParaRPr sz="1800">
              <a:solidFill>
                <a:srgbClr val="FF0000"/>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Insert diagrams here</a:t>
            </a: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TinkerCAD:  Copy and paste</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Drawing:  Scan and paste</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pic>
        <p:nvPicPr>
          <p:cNvPr id="153" name="Google Shape;153;p23"/>
          <p:cNvPicPr preferRelativeResize="0"/>
          <p:nvPr/>
        </p:nvPicPr>
        <p:blipFill>
          <a:blip r:embed="rId3">
            <a:alphaModFix/>
          </a:blip>
          <a:stretch>
            <a:fillRect/>
          </a:stretch>
        </p:blipFill>
        <p:spPr>
          <a:xfrm>
            <a:off x="2538675" y="4070148"/>
            <a:ext cx="2855475" cy="2141625"/>
          </a:xfrm>
          <a:prstGeom prst="rect">
            <a:avLst/>
          </a:prstGeom>
          <a:noFill/>
          <a:ln>
            <a:noFill/>
          </a:ln>
        </p:spPr>
      </p:pic>
      <p:pic>
        <p:nvPicPr>
          <p:cNvPr id="154" name="Google Shape;154;p23"/>
          <p:cNvPicPr preferRelativeResize="0"/>
          <p:nvPr/>
        </p:nvPicPr>
        <p:blipFill rotWithShape="1">
          <a:blip r:embed="rId4">
            <a:alphaModFix/>
          </a:blip>
          <a:srcRect l="8220" t="21981" r="20300" b="4527"/>
          <a:stretch/>
        </p:blipFill>
        <p:spPr>
          <a:xfrm>
            <a:off x="6683750" y="3897825"/>
            <a:ext cx="3131716" cy="2308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Photos of Prototypes</a:t>
            </a:r>
            <a:endParaRPr/>
          </a:p>
        </p:txBody>
      </p:sp>
      <p:sp>
        <p:nvSpPr>
          <p:cNvPr id="160" name="Google Shape;160;p24"/>
          <p:cNvSpPr txBox="1"/>
          <p:nvPr/>
        </p:nvSpPr>
        <p:spPr>
          <a:xfrm>
            <a:off x="836866" y="1820056"/>
            <a:ext cx="10402800" cy="2308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FF0000"/>
                </a:solidFill>
                <a:latin typeface="Calibri"/>
                <a:ea typeface="Calibri"/>
                <a:cs typeface="Calibri"/>
                <a:sym typeface="Calibri"/>
              </a:rPr>
              <a:t>Insert photos of  each prototype you created throughout the Inventure Process.</a:t>
            </a:r>
            <a:endParaRPr>
              <a:solidFill>
                <a:srgbClr val="FF0000"/>
              </a:solidFill>
            </a:endParaRPr>
          </a:p>
        </p:txBody>
      </p:sp>
      <p:pic>
        <p:nvPicPr>
          <p:cNvPr id="161" name="Google Shape;161;p24"/>
          <p:cNvPicPr preferRelativeResize="0"/>
          <p:nvPr/>
        </p:nvPicPr>
        <p:blipFill>
          <a:blip r:embed="rId3">
            <a:alphaModFix/>
          </a:blip>
          <a:stretch>
            <a:fillRect/>
          </a:stretch>
        </p:blipFill>
        <p:spPr>
          <a:xfrm>
            <a:off x="5894025" y="2621950"/>
            <a:ext cx="4220925" cy="3165700"/>
          </a:xfrm>
          <a:prstGeom prst="rect">
            <a:avLst/>
          </a:prstGeom>
          <a:noFill/>
          <a:ln>
            <a:noFill/>
          </a:ln>
        </p:spPr>
      </p:pic>
      <p:pic>
        <p:nvPicPr>
          <p:cNvPr id="162" name="Google Shape;162;p24"/>
          <p:cNvPicPr preferRelativeResize="0"/>
          <p:nvPr/>
        </p:nvPicPr>
        <p:blipFill>
          <a:blip r:embed="rId4">
            <a:alphaModFix/>
          </a:blip>
          <a:stretch>
            <a:fillRect/>
          </a:stretch>
        </p:blipFill>
        <p:spPr>
          <a:xfrm>
            <a:off x="1640350" y="2578125"/>
            <a:ext cx="4018750" cy="3014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Prototype Materials</a:t>
            </a:r>
            <a:endParaRPr/>
          </a:p>
        </p:txBody>
      </p:sp>
      <p:sp>
        <p:nvSpPr>
          <p:cNvPr id="168" name="Google Shape;168;p25"/>
          <p:cNvSpPr txBox="1"/>
          <p:nvPr/>
        </p:nvSpPr>
        <p:spPr>
          <a:xfrm>
            <a:off x="901900" y="1695150"/>
            <a:ext cx="9973500" cy="116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FF0000"/>
                </a:solidFill>
                <a:latin typeface="Calibri"/>
                <a:ea typeface="Calibri"/>
                <a:cs typeface="Calibri"/>
                <a:sym typeface="Calibri"/>
              </a:rPr>
              <a:t>If you tested different materials when developing your prototypes, list them here.  *Optional*</a:t>
            </a:r>
            <a:endParaRPr sz="2400">
              <a:solidFill>
                <a:srgbClr val="FF0000"/>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graphicFrame>
        <p:nvGraphicFramePr>
          <p:cNvPr id="169" name="Google Shape;169;p25"/>
          <p:cNvGraphicFramePr/>
          <p:nvPr/>
        </p:nvGraphicFramePr>
        <p:xfrm>
          <a:off x="901900" y="2735625"/>
          <a:ext cx="3000000" cy="3000000"/>
        </p:xfrm>
        <a:graphic>
          <a:graphicData uri="http://schemas.openxmlformats.org/drawingml/2006/table">
            <a:tbl>
              <a:tblPr>
                <a:noFill/>
                <a:tableStyleId>{779F6317-67A9-46C4-8A58-6337908EAB62}</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US" b="1"/>
                        <a:t>Material</a:t>
                      </a:r>
                      <a:endParaRPr b="1"/>
                    </a:p>
                  </a:txBody>
                  <a:tcPr marL="91425" marR="91425" marT="91425" marB="91425"/>
                </a:tc>
                <a:tc>
                  <a:txBody>
                    <a:bodyPr/>
                    <a:lstStyle/>
                    <a:p>
                      <a:pPr marL="0" lvl="0" indent="0" algn="l" rtl="0">
                        <a:spcBef>
                          <a:spcPts val="0"/>
                        </a:spcBef>
                        <a:spcAft>
                          <a:spcPts val="0"/>
                        </a:spcAft>
                        <a:buNone/>
                      </a:pPr>
                      <a:r>
                        <a:rPr lang="en-US" b="1"/>
                        <a:t>Pros</a:t>
                      </a:r>
                      <a:endParaRPr b="1"/>
                    </a:p>
                  </a:txBody>
                  <a:tcPr marL="91425" marR="91425" marT="91425" marB="91425"/>
                </a:tc>
                <a:tc>
                  <a:txBody>
                    <a:bodyPr/>
                    <a:lstStyle/>
                    <a:p>
                      <a:pPr marL="0" lvl="0" indent="0" algn="l" rtl="0">
                        <a:spcBef>
                          <a:spcPts val="0"/>
                        </a:spcBef>
                        <a:spcAft>
                          <a:spcPts val="0"/>
                        </a:spcAft>
                        <a:buNone/>
                      </a:pPr>
                      <a:r>
                        <a:rPr lang="en-US" b="1"/>
                        <a:t>Cons</a:t>
                      </a:r>
                      <a:endParaRPr b="1"/>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a:t>Acetate</a:t>
                      </a:r>
                      <a:endParaRPr/>
                    </a:p>
                  </a:txBody>
                  <a:tcPr marL="91425" marR="91425" marT="91425" marB="91425"/>
                </a:tc>
                <a:tc>
                  <a:txBody>
                    <a:bodyPr/>
                    <a:lstStyle/>
                    <a:p>
                      <a:pPr marL="0" lvl="0" indent="0" algn="l" rtl="0">
                        <a:spcBef>
                          <a:spcPts val="0"/>
                        </a:spcBef>
                        <a:spcAft>
                          <a:spcPts val="0"/>
                        </a:spcAft>
                        <a:buNone/>
                      </a:pPr>
                      <a:r>
                        <a:rPr lang="en-US"/>
                        <a:t>Low moisture absorbency, soft, mildew resistant, transparent</a:t>
                      </a:r>
                      <a:endParaRPr/>
                    </a:p>
                  </a:txBody>
                  <a:tcPr marL="91425" marR="91425" marT="91425" marB="91425"/>
                </a:tc>
                <a:tc>
                  <a:txBody>
                    <a:bodyPr/>
                    <a:lstStyle/>
                    <a:p>
                      <a:pPr marL="0" lvl="0" indent="0" algn="l" rtl="0">
                        <a:spcBef>
                          <a:spcPts val="0"/>
                        </a:spcBef>
                        <a:spcAft>
                          <a:spcPts val="0"/>
                        </a:spcAft>
                        <a:buNone/>
                      </a:pPr>
                      <a:r>
                        <a:rPr lang="en-US"/>
                        <a:t>Sticks to body and sensitive to heat</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a:t>Cellophane</a:t>
                      </a:r>
                      <a:endParaRPr/>
                    </a:p>
                  </a:txBody>
                  <a:tcPr marL="91425" marR="91425" marT="91425" marB="91425"/>
                </a:tc>
                <a:tc>
                  <a:txBody>
                    <a:bodyPr/>
                    <a:lstStyle/>
                    <a:p>
                      <a:pPr marL="0" lvl="0" indent="0" algn="l" rtl="0">
                        <a:spcBef>
                          <a:spcPts val="0"/>
                        </a:spcBef>
                        <a:spcAft>
                          <a:spcPts val="0"/>
                        </a:spcAft>
                        <a:buNone/>
                      </a:pPr>
                      <a:r>
                        <a:rPr lang="en-US"/>
                        <a:t>Blocks odors and transparent</a:t>
                      </a:r>
                      <a:endParaRPr/>
                    </a:p>
                  </a:txBody>
                  <a:tcPr marL="91425" marR="91425" marT="91425" marB="91425"/>
                </a:tc>
                <a:tc>
                  <a:txBody>
                    <a:bodyPr/>
                    <a:lstStyle/>
                    <a:p>
                      <a:pPr marL="0" lvl="0" indent="0" algn="l" rtl="0">
                        <a:spcBef>
                          <a:spcPts val="0"/>
                        </a:spcBef>
                        <a:spcAft>
                          <a:spcPts val="0"/>
                        </a:spcAft>
                        <a:buNone/>
                      </a:pPr>
                      <a:r>
                        <a:rPr lang="en-US"/>
                        <a:t>Tears easily</a:t>
                      </a:r>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Final Prototype Materials</a:t>
            </a:r>
            <a:endParaRPr/>
          </a:p>
          <a:p>
            <a:pPr marL="0" lvl="0" indent="0" algn="l" rtl="0">
              <a:spcBef>
                <a:spcPts val="0"/>
              </a:spcBef>
              <a:spcAft>
                <a:spcPts val="0"/>
              </a:spcAft>
              <a:buClr>
                <a:schemeClr val="dk1"/>
              </a:buClr>
              <a:buSzPts val="4400"/>
              <a:buFont typeface="Calibri"/>
              <a:buNone/>
            </a:pPr>
            <a:r>
              <a:rPr lang="en-US" sz="2400">
                <a:solidFill>
                  <a:srgbClr val="FF0000"/>
                </a:solidFill>
              </a:rPr>
              <a:t>Outline materials that help improve your product. Don’t put anything too obvious here (ex: cardboard, tape).</a:t>
            </a:r>
            <a:endParaRPr sz="2400">
              <a:solidFill>
                <a:srgbClr val="FF0000"/>
              </a:solidFill>
            </a:endParaRPr>
          </a:p>
        </p:txBody>
      </p:sp>
      <p:graphicFrame>
        <p:nvGraphicFramePr>
          <p:cNvPr id="175" name="Google Shape;175;p26"/>
          <p:cNvGraphicFramePr/>
          <p:nvPr/>
        </p:nvGraphicFramePr>
        <p:xfrm>
          <a:off x="1235725" y="2048275"/>
          <a:ext cx="3000000" cy="3000000"/>
        </p:xfrm>
        <a:graphic>
          <a:graphicData uri="http://schemas.openxmlformats.org/drawingml/2006/table">
            <a:tbl>
              <a:tblPr>
                <a:noFill/>
                <a:tableStyleId>{3CD9D4D2-F734-426F-95C1-D61D687D715F}</a:tableStyleId>
              </a:tblPr>
              <a:tblGrid>
                <a:gridCol w="1829325">
                  <a:extLst>
                    <a:ext uri="{9D8B030D-6E8A-4147-A177-3AD203B41FA5}">
                      <a16:colId xmlns:a16="http://schemas.microsoft.com/office/drawing/2014/main" val="20000"/>
                    </a:ext>
                  </a:extLst>
                </a:gridCol>
                <a:gridCol w="6140925">
                  <a:extLst>
                    <a:ext uri="{9D8B030D-6E8A-4147-A177-3AD203B41FA5}">
                      <a16:colId xmlns:a16="http://schemas.microsoft.com/office/drawing/2014/main" val="20001"/>
                    </a:ext>
                  </a:extLst>
                </a:gridCol>
                <a:gridCol w="1525275">
                  <a:extLst>
                    <a:ext uri="{9D8B030D-6E8A-4147-A177-3AD203B41FA5}">
                      <a16:colId xmlns:a16="http://schemas.microsoft.com/office/drawing/2014/main" val="20002"/>
                    </a:ext>
                  </a:extLst>
                </a:gridCol>
              </a:tblGrid>
              <a:tr h="524975">
                <a:tc>
                  <a:txBody>
                    <a:bodyPr/>
                    <a:lstStyle/>
                    <a:p>
                      <a:pPr marL="0" lvl="0" indent="0" algn="l" rtl="0">
                        <a:spcBef>
                          <a:spcPts val="0"/>
                        </a:spcBef>
                        <a:spcAft>
                          <a:spcPts val="0"/>
                        </a:spcAft>
                        <a:buNone/>
                      </a:pPr>
                      <a:r>
                        <a:rPr lang="en-US" b="1">
                          <a:solidFill>
                            <a:srgbClr val="333333"/>
                          </a:solidFill>
                          <a:latin typeface="Calibri"/>
                          <a:ea typeface="Calibri"/>
                          <a:cs typeface="Calibri"/>
                          <a:sym typeface="Calibri"/>
                        </a:rPr>
                        <a:t>Material</a:t>
                      </a:r>
                      <a:endParaRPr b="1">
                        <a:solidFill>
                          <a:srgbClr val="333333"/>
                        </a:solidFill>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r>
                        <a:rPr lang="en-US" b="1">
                          <a:solidFill>
                            <a:srgbClr val="333333"/>
                          </a:solidFill>
                          <a:latin typeface="Calibri"/>
                          <a:ea typeface="Calibri"/>
                          <a:cs typeface="Calibri"/>
                          <a:sym typeface="Calibri"/>
                        </a:rPr>
                        <a:t>Why used (if applicable)</a:t>
                      </a:r>
                      <a:endParaRPr b="1">
                        <a:solidFill>
                          <a:srgbClr val="333333"/>
                        </a:solidFill>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r>
                        <a:rPr lang="en-US" b="1">
                          <a:solidFill>
                            <a:srgbClr val="333333"/>
                          </a:solidFill>
                          <a:latin typeface="Calibri"/>
                          <a:ea typeface="Calibri"/>
                          <a:cs typeface="Calibri"/>
                          <a:sym typeface="Calibri"/>
                        </a:rPr>
                        <a:t>Cost</a:t>
                      </a:r>
                      <a:endParaRPr b="1">
                        <a:solidFill>
                          <a:srgbClr val="333333"/>
                        </a:solidFill>
                        <a:latin typeface="Calibri"/>
                        <a:ea typeface="Calibri"/>
                        <a:cs typeface="Calibri"/>
                        <a:sym typeface="Calibri"/>
                      </a:endParaRPr>
                    </a:p>
                  </a:txBody>
                  <a:tcPr marL="63500" marR="63500" marT="63500" marB="63500"/>
                </a:tc>
                <a:extLst>
                  <a:ext uri="{0D108BD9-81ED-4DB2-BD59-A6C34878D82A}">
                    <a16:rowId xmlns:a16="http://schemas.microsoft.com/office/drawing/2014/main" val="10000"/>
                  </a:ext>
                </a:extLst>
              </a:tr>
              <a:tr h="524975">
                <a:tc>
                  <a:txBody>
                    <a:bodyPr/>
                    <a:lstStyle/>
                    <a:p>
                      <a:pPr marL="0" lvl="0" indent="0" algn="l" rtl="0">
                        <a:spcBef>
                          <a:spcPts val="0"/>
                        </a:spcBef>
                        <a:spcAft>
                          <a:spcPts val="0"/>
                        </a:spcAft>
                        <a:buNone/>
                      </a:pPr>
                      <a:r>
                        <a:rPr lang="en-US">
                          <a:solidFill>
                            <a:srgbClr val="333333"/>
                          </a:solidFill>
                          <a:latin typeface="Calibri"/>
                          <a:ea typeface="Calibri"/>
                          <a:cs typeface="Calibri"/>
                          <a:sym typeface="Calibri"/>
                        </a:rPr>
                        <a:t>Acetate  </a:t>
                      </a:r>
                      <a:endParaRPr>
                        <a:solidFill>
                          <a:srgbClr val="333333"/>
                        </a:solidFill>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r>
                        <a:rPr lang="en-US">
                          <a:solidFill>
                            <a:srgbClr val="333333"/>
                          </a:solidFill>
                          <a:latin typeface="Calibri"/>
                          <a:ea typeface="Calibri"/>
                          <a:cs typeface="Calibri"/>
                          <a:sym typeface="Calibri"/>
                        </a:rPr>
                        <a:t>Less likely to tear</a:t>
                      </a:r>
                      <a:endParaRPr>
                        <a:solidFill>
                          <a:srgbClr val="333333"/>
                        </a:solidFill>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r>
                        <a:rPr lang="en-US">
                          <a:solidFill>
                            <a:srgbClr val="333333"/>
                          </a:solidFill>
                          <a:latin typeface="Calibri"/>
                          <a:ea typeface="Calibri"/>
                          <a:cs typeface="Calibri"/>
                          <a:sym typeface="Calibri"/>
                        </a:rPr>
                        <a:t>$9.99 for 10 sheets</a:t>
                      </a:r>
                      <a:endParaRPr>
                        <a:solidFill>
                          <a:srgbClr val="333333"/>
                        </a:solidFill>
                        <a:latin typeface="Calibri"/>
                        <a:ea typeface="Calibri"/>
                        <a:cs typeface="Calibri"/>
                        <a:sym typeface="Calibri"/>
                      </a:endParaRPr>
                    </a:p>
                  </a:txBody>
                  <a:tcPr marL="63500" marR="63500" marT="63500" marB="63500"/>
                </a:tc>
                <a:extLst>
                  <a:ext uri="{0D108BD9-81ED-4DB2-BD59-A6C34878D82A}">
                    <a16:rowId xmlns:a16="http://schemas.microsoft.com/office/drawing/2014/main" val="10001"/>
                  </a:ext>
                </a:extLst>
              </a:tr>
              <a:tr h="524975">
                <a:tc>
                  <a:txBody>
                    <a:bodyPr/>
                    <a:lstStyle/>
                    <a:p>
                      <a:pPr marL="0" lvl="0" indent="0" algn="l" rtl="0">
                        <a:spcBef>
                          <a:spcPts val="0"/>
                        </a:spcBef>
                        <a:spcAft>
                          <a:spcPts val="0"/>
                        </a:spcAft>
                        <a:buNone/>
                      </a:pPr>
                      <a:endParaRPr sz="1000">
                        <a:solidFill>
                          <a:srgbClr val="333333"/>
                        </a:solidFill>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endParaRPr sz="1000">
                        <a:solidFill>
                          <a:srgbClr val="333333"/>
                        </a:solidFill>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endParaRPr sz="1000">
                        <a:solidFill>
                          <a:srgbClr val="333333"/>
                        </a:solidFill>
                        <a:latin typeface="Calibri"/>
                        <a:ea typeface="Calibri"/>
                        <a:cs typeface="Calibri"/>
                        <a:sym typeface="Calibri"/>
                      </a:endParaRPr>
                    </a:p>
                  </a:txBody>
                  <a:tcPr marL="63500" marR="63500" marT="63500" marB="63500"/>
                </a:tc>
                <a:extLst>
                  <a:ext uri="{0D108BD9-81ED-4DB2-BD59-A6C34878D82A}">
                    <a16:rowId xmlns:a16="http://schemas.microsoft.com/office/drawing/2014/main" val="10002"/>
                  </a:ext>
                </a:extLst>
              </a:tr>
              <a:tr h="524975">
                <a:tc>
                  <a:txBody>
                    <a:bodyPr/>
                    <a:lstStyle/>
                    <a:p>
                      <a:pPr marL="0" lvl="0" indent="0" algn="l" rtl="0">
                        <a:spcBef>
                          <a:spcPts val="0"/>
                        </a:spcBef>
                        <a:spcAft>
                          <a:spcPts val="0"/>
                        </a:spcAft>
                        <a:buNone/>
                      </a:pPr>
                      <a:endParaRPr sz="1000">
                        <a:solidFill>
                          <a:srgbClr val="333333"/>
                        </a:solidFill>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endParaRPr sz="1000">
                        <a:solidFill>
                          <a:srgbClr val="333333"/>
                        </a:solidFill>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endParaRPr sz="1000">
                        <a:solidFill>
                          <a:srgbClr val="333333"/>
                        </a:solidFill>
                        <a:latin typeface="Calibri"/>
                        <a:ea typeface="Calibri"/>
                        <a:cs typeface="Calibri"/>
                        <a:sym typeface="Calibri"/>
                      </a:endParaRPr>
                    </a:p>
                  </a:txBody>
                  <a:tcPr marL="63500" marR="63500" marT="63500" marB="63500"/>
                </a:tc>
                <a:extLst>
                  <a:ext uri="{0D108BD9-81ED-4DB2-BD59-A6C34878D82A}">
                    <a16:rowId xmlns:a16="http://schemas.microsoft.com/office/drawing/2014/main" val="10003"/>
                  </a:ext>
                </a:extLst>
              </a:tr>
              <a:tr h="524975">
                <a:tc>
                  <a:txBody>
                    <a:bodyPr/>
                    <a:lstStyle/>
                    <a:p>
                      <a:pPr marL="0" lvl="0" indent="0" algn="l" rtl="0">
                        <a:spcBef>
                          <a:spcPts val="0"/>
                        </a:spcBef>
                        <a:spcAft>
                          <a:spcPts val="0"/>
                        </a:spcAft>
                        <a:buNone/>
                      </a:pPr>
                      <a:endParaRPr sz="1000">
                        <a:solidFill>
                          <a:srgbClr val="333333"/>
                        </a:solidFill>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endParaRPr sz="1000">
                        <a:solidFill>
                          <a:srgbClr val="333333"/>
                        </a:solidFill>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endParaRPr sz="1000">
                        <a:solidFill>
                          <a:srgbClr val="333333"/>
                        </a:solidFill>
                        <a:latin typeface="Calibri"/>
                        <a:ea typeface="Calibri"/>
                        <a:cs typeface="Calibri"/>
                        <a:sym typeface="Calibri"/>
                      </a:endParaRPr>
                    </a:p>
                  </a:txBody>
                  <a:tcPr marL="63500" marR="63500" marT="63500" marB="63500"/>
                </a:tc>
                <a:extLst>
                  <a:ext uri="{0D108BD9-81ED-4DB2-BD59-A6C34878D82A}">
                    <a16:rowId xmlns:a16="http://schemas.microsoft.com/office/drawing/2014/main" val="10004"/>
                  </a:ext>
                </a:extLst>
              </a:tr>
              <a:tr h="524975">
                <a:tc>
                  <a:txBody>
                    <a:bodyPr/>
                    <a:lstStyle/>
                    <a:p>
                      <a:pPr marL="0" lvl="0" indent="0" algn="l" rtl="0">
                        <a:spcBef>
                          <a:spcPts val="0"/>
                        </a:spcBef>
                        <a:spcAft>
                          <a:spcPts val="0"/>
                        </a:spcAft>
                        <a:buNone/>
                      </a:pPr>
                      <a:endParaRPr sz="1000">
                        <a:solidFill>
                          <a:srgbClr val="333333"/>
                        </a:solidFill>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endParaRPr sz="1000">
                        <a:solidFill>
                          <a:srgbClr val="333333"/>
                        </a:solidFill>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endParaRPr sz="1000">
                        <a:solidFill>
                          <a:srgbClr val="333333"/>
                        </a:solidFill>
                        <a:latin typeface="Calibri"/>
                        <a:ea typeface="Calibri"/>
                        <a:cs typeface="Calibri"/>
                        <a:sym typeface="Calibri"/>
                      </a:endParaRPr>
                    </a:p>
                  </a:txBody>
                  <a:tcPr marL="63500" marR="63500" marT="63500" marB="63500"/>
                </a:tc>
                <a:extLst>
                  <a:ext uri="{0D108BD9-81ED-4DB2-BD59-A6C34878D82A}">
                    <a16:rowId xmlns:a16="http://schemas.microsoft.com/office/drawing/2014/main" val="1000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Product Comparison</a:t>
            </a:r>
            <a:endParaRPr/>
          </a:p>
        </p:txBody>
      </p:sp>
      <p:sp>
        <p:nvSpPr>
          <p:cNvPr id="181" name="Google Shape;181;p27"/>
          <p:cNvSpPr txBox="1"/>
          <p:nvPr/>
        </p:nvSpPr>
        <p:spPr>
          <a:xfrm>
            <a:off x="789482" y="1870023"/>
            <a:ext cx="9651167" cy="203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FF0000"/>
                </a:solidFill>
                <a:latin typeface="Calibri"/>
                <a:ea typeface="Calibri"/>
                <a:cs typeface="Calibri"/>
                <a:sym typeface="Calibri"/>
              </a:rPr>
              <a:t>Insert </a:t>
            </a:r>
            <a:r>
              <a:rPr lang="en-US" sz="2400" b="1">
                <a:solidFill>
                  <a:srgbClr val="FF0000"/>
                </a:solidFill>
                <a:latin typeface="Calibri"/>
                <a:ea typeface="Calibri"/>
                <a:cs typeface="Calibri"/>
                <a:sym typeface="Calibri"/>
              </a:rPr>
              <a:t>similar patents</a:t>
            </a:r>
            <a:r>
              <a:rPr lang="en-US" sz="2400">
                <a:solidFill>
                  <a:srgbClr val="FF0000"/>
                </a:solidFill>
                <a:latin typeface="Calibri"/>
                <a:ea typeface="Calibri"/>
                <a:cs typeface="Calibri"/>
                <a:sym typeface="Calibri"/>
              </a:rPr>
              <a:t> you found on Google Patents or </a:t>
            </a:r>
            <a:r>
              <a:rPr lang="en-US" sz="2400" b="1">
                <a:solidFill>
                  <a:srgbClr val="FF0000"/>
                </a:solidFill>
                <a:latin typeface="Calibri"/>
                <a:ea typeface="Calibri"/>
                <a:cs typeface="Calibri"/>
                <a:sym typeface="Calibri"/>
              </a:rPr>
              <a:t>similar products</a:t>
            </a:r>
            <a:r>
              <a:rPr lang="en-US" sz="2400">
                <a:solidFill>
                  <a:srgbClr val="FF0000"/>
                </a:solidFill>
                <a:latin typeface="Calibri"/>
                <a:ea typeface="Calibri"/>
                <a:cs typeface="Calibri"/>
                <a:sym typeface="Calibri"/>
              </a:rPr>
              <a:t> on Amazon, Walmart or other store.  This is important as it VALIDATES your idea for originality.</a:t>
            </a:r>
            <a:endParaRPr sz="2400">
              <a:solidFill>
                <a:srgbClr val="FF0000"/>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rgbClr val="FF0000"/>
                </a:solidFill>
                <a:latin typeface="Calibri"/>
                <a:ea typeface="Calibri"/>
                <a:cs typeface="Calibri"/>
                <a:sym typeface="Calibri"/>
              </a:rPr>
              <a:t>How is your product different or better?</a:t>
            </a:r>
            <a:endParaRPr sz="2400">
              <a:solidFill>
                <a:srgbClr val="FF0000"/>
              </a:solidFill>
              <a:latin typeface="Calibri"/>
              <a:ea typeface="Calibri"/>
              <a:cs typeface="Calibri"/>
              <a:sym typeface="Calibri"/>
            </a:endParaRPr>
          </a:p>
          <a:p>
            <a:pPr marL="0" marR="0" lvl="0" indent="0" algn="l" rtl="0">
              <a:spcBef>
                <a:spcPts val="0"/>
              </a:spcBef>
              <a:spcAft>
                <a:spcPts val="0"/>
              </a:spcAft>
              <a:buNone/>
            </a:pPr>
            <a:endParaRPr sz="2400">
              <a:solidFill>
                <a:srgbClr val="FF0000"/>
              </a:solidFill>
              <a:latin typeface="Calibri"/>
              <a:ea typeface="Calibri"/>
              <a:cs typeface="Calibri"/>
              <a:sym typeface="Calibri"/>
            </a:endParaRPr>
          </a:p>
          <a:p>
            <a:pPr marL="0" marR="0" lvl="0" indent="0" algn="l" rtl="0">
              <a:spcBef>
                <a:spcPts val="0"/>
              </a:spcBef>
              <a:spcAft>
                <a:spcPts val="0"/>
              </a:spcAft>
              <a:buNone/>
            </a:pPr>
            <a:endParaRPr sz="2400">
              <a:solidFill>
                <a:srgbClr val="FF0000"/>
              </a:solidFill>
              <a:latin typeface="Calibri"/>
              <a:ea typeface="Calibri"/>
              <a:cs typeface="Calibri"/>
              <a:sym typeface="Calibri"/>
            </a:endParaRPr>
          </a:p>
          <a:p>
            <a:pPr marL="0" marR="0" lvl="0" indent="0" algn="l" rtl="0">
              <a:spcBef>
                <a:spcPts val="0"/>
              </a:spcBef>
              <a:spcAft>
                <a:spcPts val="0"/>
              </a:spcAft>
              <a:buNone/>
            </a:pPr>
            <a:endParaRPr sz="2400">
              <a:solidFill>
                <a:srgbClr val="FF0000"/>
              </a:solidFill>
              <a:latin typeface="Calibri"/>
              <a:ea typeface="Calibri"/>
              <a:cs typeface="Calibri"/>
              <a:sym typeface="Calibri"/>
            </a:endParaRPr>
          </a:p>
          <a:p>
            <a:pPr marL="0" marR="0" lvl="0" indent="0" algn="l" rtl="0">
              <a:spcBef>
                <a:spcPts val="0"/>
              </a:spcBef>
              <a:spcAft>
                <a:spcPts val="0"/>
              </a:spcAft>
              <a:buNone/>
            </a:pPr>
            <a:endParaRPr sz="2400">
              <a:solidFill>
                <a:srgbClr val="FF0000"/>
              </a:solidFill>
              <a:latin typeface="Calibri"/>
              <a:ea typeface="Calibri"/>
              <a:cs typeface="Calibri"/>
              <a:sym typeface="Calibri"/>
            </a:endParaRPr>
          </a:p>
          <a:p>
            <a:pPr marL="0" marR="0" lvl="0" indent="0" algn="l" rtl="0">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2" name="Google Shape;182;p27"/>
          <p:cNvPicPr preferRelativeResize="0"/>
          <p:nvPr/>
        </p:nvPicPr>
        <p:blipFill>
          <a:blip r:embed="rId3">
            <a:alphaModFix/>
          </a:blip>
          <a:stretch>
            <a:fillRect/>
          </a:stretch>
        </p:blipFill>
        <p:spPr>
          <a:xfrm>
            <a:off x="3126950" y="3851773"/>
            <a:ext cx="4807943" cy="265185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Marketing/Manufacturing</a:t>
            </a:r>
            <a:endParaRPr/>
          </a:p>
        </p:txBody>
      </p:sp>
      <p:sp>
        <p:nvSpPr>
          <p:cNvPr id="188" name="Google Shape;188;p28"/>
          <p:cNvSpPr txBox="1"/>
          <p:nvPr/>
        </p:nvSpPr>
        <p:spPr>
          <a:xfrm>
            <a:off x="838200" y="1794975"/>
            <a:ext cx="10113600" cy="438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FF0000"/>
                </a:solidFill>
                <a:latin typeface="Calibri"/>
                <a:ea typeface="Calibri"/>
                <a:cs typeface="Calibri"/>
                <a:sym typeface="Calibri"/>
              </a:rPr>
              <a:t>Who are you marketing your product to?</a:t>
            </a:r>
            <a:endParaRPr>
              <a:solidFill>
                <a:srgbClr val="FF0000"/>
              </a:solidFill>
            </a:endParaRPr>
          </a:p>
          <a:p>
            <a:pPr marL="0" marR="0" lvl="0" indent="0" algn="l" rtl="0">
              <a:spcBef>
                <a:spcPts val="0"/>
              </a:spcBef>
              <a:spcAft>
                <a:spcPts val="0"/>
              </a:spcAft>
              <a:buNone/>
            </a:pPr>
            <a:endParaRPr sz="2400">
              <a:solidFill>
                <a:srgbClr val="FF0000"/>
              </a:solidFill>
              <a:latin typeface="Calibri"/>
              <a:ea typeface="Calibri"/>
              <a:cs typeface="Calibri"/>
              <a:sym typeface="Calibri"/>
            </a:endParaRPr>
          </a:p>
          <a:p>
            <a:pPr marL="0" marR="0" lvl="0" indent="0" algn="l" rtl="0">
              <a:spcBef>
                <a:spcPts val="0"/>
              </a:spcBef>
              <a:spcAft>
                <a:spcPts val="0"/>
              </a:spcAft>
              <a:buNone/>
            </a:pPr>
            <a:r>
              <a:rPr lang="en-US" sz="2400">
                <a:solidFill>
                  <a:srgbClr val="FF0000"/>
                </a:solidFill>
                <a:latin typeface="Calibri"/>
                <a:ea typeface="Calibri"/>
                <a:cs typeface="Calibri"/>
                <a:sym typeface="Calibri"/>
              </a:rPr>
              <a:t>How much do you estimate it will cost?</a:t>
            </a:r>
            <a:endParaRPr sz="2400">
              <a:solidFill>
                <a:srgbClr val="FF0000"/>
              </a:solidFill>
              <a:latin typeface="Calibri"/>
              <a:ea typeface="Calibri"/>
              <a:cs typeface="Calibri"/>
              <a:sym typeface="Calibri"/>
            </a:endParaRPr>
          </a:p>
          <a:p>
            <a:pPr marL="0" marR="0" lvl="0" indent="0" algn="l" rtl="0">
              <a:spcBef>
                <a:spcPts val="0"/>
              </a:spcBef>
              <a:spcAft>
                <a:spcPts val="0"/>
              </a:spcAft>
              <a:buNone/>
            </a:pPr>
            <a:endParaRPr sz="2400">
              <a:solidFill>
                <a:srgbClr val="FF0000"/>
              </a:solidFill>
              <a:latin typeface="Calibri"/>
              <a:ea typeface="Calibri"/>
              <a:cs typeface="Calibri"/>
              <a:sym typeface="Calibri"/>
            </a:endParaRPr>
          </a:p>
          <a:p>
            <a:pPr marL="0" marR="0" lvl="0" indent="0" algn="l" rtl="0">
              <a:spcBef>
                <a:spcPts val="0"/>
              </a:spcBef>
              <a:spcAft>
                <a:spcPts val="0"/>
              </a:spcAft>
              <a:buNone/>
            </a:pPr>
            <a:r>
              <a:rPr lang="en-US" sz="2400">
                <a:solidFill>
                  <a:srgbClr val="FF0000"/>
                </a:solidFill>
                <a:latin typeface="Calibri"/>
                <a:ea typeface="Calibri"/>
                <a:cs typeface="Calibri"/>
                <a:sym typeface="Calibri"/>
              </a:rPr>
              <a:t>What companies would you be interested in partnering with?  Can they help you bring this product to market?  Can they integrate your product into an existing product?  ex:  working with Pampers for the Diaper Window.</a:t>
            </a:r>
            <a:endParaRPr sz="2400">
              <a:solidFill>
                <a:srgbClr val="FF0000"/>
              </a:solidFill>
              <a:latin typeface="Calibri"/>
              <a:ea typeface="Calibri"/>
              <a:cs typeface="Calibri"/>
              <a:sym typeface="Calibri"/>
            </a:endParaRPr>
          </a:p>
          <a:p>
            <a:pPr marL="0" marR="0" lvl="0" indent="0" algn="l" rtl="0">
              <a:spcBef>
                <a:spcPts val="0"/>
              </a:spcBef>
              <a:spcAft>
                <a:spcPts val="0"/>
              </a:spcAft>
              <a:buNone/>
            </a:pPr>
            <a:endParaRPr sz="2400">
              <a:solidFill>
                <a:srgbClr val="FF0000"/>
              </a:solidFill>
              <a:latin typeface="Calibri"/>
              <a:ea typeface="Calibri"/>
              <a:cs typeface="Calibri"/>
              <a:sym typeface="Calibri"/>
            </a:endParaRPr>
          </a:p>
          <a:p>
            <a:pPr marL="0" marR="0" lvl="0" indent="0" algn="l" rtl="0">
              <a:spcBef>
                <a:spcPts val="0"/>
              </a:spcBef>
              <a:spcAft>
                <a:spcPts val="0"/>
              </a:spcAft>
              <a:buNone/>
            </a:pPr>
            <a:r>
              <a:rPr lang="en-US" sz="2400">
                <a:solidFill>
                  <a:srgbClr val="FF0000"/>
                </a:solidFill>
                <a:latin typeface="Calibri"/>
                <a:ea typeface="Calibri"/>
                <a:cs typeface="Calibri"/>
                <a:sym typeface="Calibri"/>
              </a:rPr>
              <a:t>Are there any non-profit partnerships where you can “Give Back”  - ex: Toms donates a pair of shoes for every pair purchased, African Malaria Association for mosquito repellant.</a:t>
            </a:r>
            <a:endParaRPr sz="2400">
              <a:solidFill>
                <a:srgbClr val="FF0000"/>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Consequence of Inaction</a:t>
            </a:r>
            <a:endParaRPr/>
          </a:p>
        </p:txBody>
      </p:sp>
      <p:sp>
        <p:nvSpPr>
          <p:cNvPr id="194" name="Google Shape;194;p29"/>
          <p:cNvSpPr txBox="1"/>
          <p:nvPr/>
        </p:nvSpPr>
        <p:spPr>
          <a:xfrm>
            <a:off x="839449" y="1982449"/>
            <a:ext cx="10787920" cy="39395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FF0000"/>
                </a:solidFill>
                <a:latin typeface="Calibri"/>
                <a:ea typeface="Calibri"/>
                <a:cs typeface="Calibri"/>
                <a:sym typeface="Calibri"/>
              </a:rPr>
              <a:t>Describe what would happen if no one addresses this problem:</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2000" b="1" i="1">
                <a:solidFill>
                  <a:schemeClr val="dk1"/>
                </a:solidFill>
                <a:latin typeface="Calibri"/>
                <a:ea typeface="Calibri"/>
                <a:cs typeface="Calibri"/>
                <a:sym typeface="Calibri"/>
              </a:rPr>
              <a:t>Examples:</a:t>
            </a:r>
            <a:endParaRPr sz="2000" i="1">
              <a:solidFill>
                <a:schemeClr val="dk1"/>
              </a:solidFill>
              <a:latin typeface="Calibri"/>
              <a:ea typeface="Calibri"/>
              <a:cs typeface="Calibri"/>
              <a:sym typeface="Calibri"/>
            </a:endParaRPr>
          </a:p>
          <a:p>
            <a:pPr marL="0" marR="0" lvl="0" indent="0" algn="l" rtl="0">
              <a:spcBef>
                <a:spcPts val="0"/>
              </a:spcBef>
              <a:spcAft>
                <a:spcPts val="0"/>
              </a:spcAft>
              <a:buNone/>
            </a:pPr>
            <a:endParaRPr sz="2000" b="1">
              <a:solidFill>
                <a:schemeClr val="dk1"/>
              </a:solidFill>
              <a:latin typeface="Calibri"/>
              <a:ea typeface="Calibri"/>
              <a:cs typeface="Calibri"/>
              <a:sym typeface="Calibri"/>
            </a:endParaRPr>
          </a:p>
          <a:p>
            <a:pPr marL="0" marR="0" lvl="0" indent="0" algn="l" rtl="0">
              <a:spcBef>
                <a:spcPts val="0"/>
              </a:spcBef>
              <a:spcAft>
                <a:spcPts val="0"/>
              </a:spcAft>
              <a:buNone/>
            </a:pPr>
            <a:r>
              <a:rPr lang="en-US" sz="2000" b="1">
                <a:solidFill>
                  <a:schemeClr val="dk1"/>
                </a:solidFill>
                <a:latin typeface="Calibri"/>
                <a:ea typeface="Calibri"/>
                <a:cs typeface="Calibri"/>
                <a:sym typeface="Calibri"/>
              </a:rPr>
              <a:t>Skeeter Fan  </a:t>
            </a:r>
            <a:br>
              <a:rPr lang="en-US" sz="2000" b="1">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People will be bitten by mosquitos more often making them more vulnerable to diseases carried by these insects</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2000" b="1">
              <a:solidFill>
                <a:schemeClr val="dk1"/>
              </a:solidFill>
              <a:latin typeface="Calibri"/>
              <a:ea typeface="Calibri"/>
              <a:cs typeface="Calibri"/>
              <a:sym typeface="Calibri"/>
            </a:endParaRPr>
          </a:p>
          <a:p>
            <a:pPr marL="0" marR="0" lvl="0" indent="0" algn="l" rtl="0">
              <a:spcBef>
                <a:spcPts val="0"/>
              </a:spcBef>
              <a:spcAft>
                <a:spcPts val="0"/>
              </a:spcAft>
              <a:buNone/>
            </a:pPr>
            <a:r>
              <a:rPr lang="en-US" sz="2000" b="1">
                <a:solidFill>
                  <a:schemeClr val="dk1"/>
                </a:solidFill>
                <a:latin typeface="Calibri"/>
                <a:ea typeface="Calibri"/>
                <a:cs typeface="Calibri"/>
                <a:sym typeface="Calibri"/>
              </a:rPr>
              <a:t>Strobe Light Alarm Clock:</a:t>
            </a:r>
            <a:br>
              <a:rPr lang="en-US" sz="2000" b="1">
                <a:solidFill>
                  <a:schemeClr val="dk1"/>
                </a:solidFill>
                <a:latin typeface="Calibri"/>
                <a:ea typeface="Calibri"/>
                <a:cs typeface="Calibri"/>
                <a:sym typeface="Calibri"/>
              </a:rPr>
            </a:br>
            <a:r>
              <a:rPr lang="en-US" sz="2000">
                <a:solidFill>
                  <a:schemeClr val="dk1"/>
                </a:solidFill>
                <a:latin typeface="Calibri"/>
                <a:ea typeface="Calibri"/>
                <a:cs typeface="Calibri"/>
                <a:sym typeface="Calibri"/>
              </a:rPr>
              <a:t>People will oversleep</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1">
              <a:solidFill>
                <a:schemeClr val="dk1"/>
              </a:solidFill>
              <a:latin typeface="Calibri"/>
              <a:ea typeface="Calibri"/>
              <a:cs typeface="Calibri"/>
              <a:sym typeface="Calibri"/>
            </a:endParaRPr>
          </a:p>
          <a:p>
            <a:pPr marL="0" marR="0" lvl="0" indent="0" algn="l" rtl="0">
              <a:spcBef>
                <a:spcPts val="0"/>
              </a:spcBef>
              <a:spcAft>
                <a:spcPts val="0"/>
              </a:spcAft>
              <a:buNone/>
            </a:pPr>
            <a:r>
              <a:rPr lang="en-US" sz="2000" b="1">
                <a:solidFill>
                  <a:schemeClr val="dk1"/>
                </a:solidFill>
                <a:latin typeface="Calibri"/>
                <a:ea typeface="Calibri"/>
                <a:cs typeface="Calibri"/>
                <a:sym typeface="Calibri"/>
              </a:rPr>
              <a:t>Easy Eraser</a:t>
            </a:r>
            <a:br>
              <a:rPr lang="en-US" sz="2000" b="1">
                <a:solidFill>
                  <a:schemeClr val="dk1"/>
                </a:solidFill>
                <a:latin typeface="Calibri"/>
                <a:ea typeface="Calibri"/>
                <a:cs typeface="Calibri"/>
                <a:sym typeface="Calibri"/>
              </a:rPr>
            </a:br>
            <a:r>
              <a:rPr lang="en-US" sz="2000">
                <a:solidFill>
                  <a:schemeClr val="dk1"/>
                </a:solidFill>
                <a:latin typeface="Calibri"/>
                <a:ea typeface="Calibri"/>
                <a:cs typeface="Calibri"/>
                <a:sym typeface="Calibri"/>
              </a:rPr>
              <a:t>People will throw away good pencils because of the eraser causing waste</a:t>
            </a:r>
            <a:endParaRPr sz="20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Call to Action</a:t>
            </a:r>
            <a:endParaRPr/>
          </a:p>
        </p:txBody>
      </p:sp>
      <p:sp>
        <p:nvSpPr>
          <p:cNvPr id="200" name="Google Shape;200;p30"/>
          <p:cNvSpPr txBox="1"/>
          <p:nvPr/>
        </p:nvSpPr>
        <p:spPr>
          <a:xfrm>
            <a:off x="839449" y="1982449"/>
            <a:ext cx="10788000" cy="393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FF0000"/>
                </a:solidFill>
                <a:latin typeface="Calibri"/>
                <a:ea typeface="Calibri"/>
                <a:cs typeface="Calibri"/>
                <a:sym typeface="Calibri"/>
              </a:rPr>
              <a:t>Closing thoughts….what do you want to leave your audience with?</a:t>
            </a:r>
            <a:endParaRPr sz="3200">
              <a:solidFill>
                <a:srgbClr val="FF0000"/>
              </a:solidFill>
              <a:latin typeface="Calibri"/>
              <a:ea typeface="Calibri"/>
              <a:cs typeface="Calibri"/>
              <a:sym typeface="Calibri"/>
            </a:endParaRPr>
          </a:p>
          <a:p>
            <a:pPr marL="0" marR="0" lvl="0" indent="0" algn="l" rtl="0">
              <a:spcBef>
                <a:spcPts val="0"/>
              </a:spcBef>
              <a:spcAft>
                <a:spcPts val="0"/>
              </a:spcAft>
              <a:buNone/>
            </a:pPr>
            <a:endParaRPr sz="3200">
              <a:solidFill>
                <a:srgbClr val="FF0000"/>
              </a:solidFill>
              <a:latin typeface="Calibri"/>
              <a:ea typeface="Calibri"/>
              <a:cs typeface="Calibri"/>
              <a:sym typeface="Calibri"/>
            </a:endParaRPr>
          </a:p>
          <a:p>
            <a:pPr marL="0" marR="0" lvl="0" indent="0" algn="l" rtl="0">
              <a:spcBef>
                <a:spcPts val="0"/>
              </a:spcBef>
              <a:spcAft>
                <a:spcPts val="0"/>
              </a:spcAft>
              <a:buNone/>
            </a:pPr>
            <a:r>
              <a:rPr lang="en-US" sz="2000" b="1">
                <a:solidFill>
                  <a:schemeClr val="dk1"/>
                </a:solidFill>
                <a:latin typeface="Calibri"/>
                <a:ea typeface="Calibri"/>
                <a:cs typeface="Calibri"/>
                <a:sym typeface="Calibri"/>
              </a:rPr>
              <a:t>Example:</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br>
              <a:rPr lang="en-US" sz="2000" b="1">
                <a:solidFill>
                  <a:schemeClr val="dk1"/>
                </a:solidFill>
                <a:latin typeface="Calibri"/>
                <a:ea typeface="Calibri"/>
                <a:cs typeface="Calibri"/>
                <a:sym typeface="Calibri"/>
              </a:rPr>
            </a:br>
            <a:r>
              <a:rPr lang="en-US" sz="2000" b="1">
                <a:solidFill>
                  <a:schemeClr val="dk1"/>
                </a:solidFill>
                <a:latin typeface="Calibri"/>
                <a:ea typeface="Calibri"/>
                <a:cs typeface="Calibri"/>
                <a:sym typeface="Calibri"/>
              </a:rPr>
              <a:t>Will you protect the infant babies, pregnant women, and help prevent the spread of diseases each day? The choice, is yours.</a:t>
            </a:r>
            <a:endParaRPr sz="2000" b="1">
              <a:solidFill>
                <a:schemeClr val="dk1"/>
              </a:solidFill>
              <a:latin typeface="Calibri"/>
              <a:ea typeface="Calibri"/>
              <a:cs typeface="Calibri"/>
              <a:sym typeface="Calibri"/>
            </a:endParaRPr>
          </a:p>
          <a:p>
            <a:pPr marL="0" marR="0" lvl="0" indent="0" algn="l" rtl="0">
              <a:spcBef>
                <a:spcPts val="0"/>
              </a:spcBef>
              <a:spcAft>
                <a:spcPts val="0"/>
              </a:spcAft>
              <a:buNone/>
            </a:pPr>
            <a:endParaRPr sz="2000" b="1">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Sources &amp; Citations</a:t>
            </a:r>
            <a:endParaRPr/>
          </a:p>
        </p:txBody>
      </p:sp>
      <p:sp>
        <p:nvSpPr>
          <p:cNvPr id="206" name="Google Shape;206;p31"/>
          <p:cNvSpPr txBox="1"/>
          <p:nvPr/>
        </p:nvSpPr>
        <p:spPr>
          <a:xfrm>
            <a:off x="839449" y="1982449"/>
            <a:ext cx="10788000" cy="393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FF0000"/>
                </a:solidFill>
                <a:latin typeface="Calibri"/>
                <a:ea typeface="Calibri"/>
                <a:cs typeface="Calibri"/>
                <a:sym typeface="Calibri"/>
              </a:rPr>
              <a:t>Add attribution and source citations here….</a:t>
            </a:r>
            <a:endParaRPr sz="3200">
              <a:solidFill>
                <a:srgbClr val="FF0000"/>
              </a:solidFill>
              <a:latin typeface="Calibri"/>
              <a:ea typeface="Calibri"/>
              <a:cs typeface="Calibri"/>
              <a:sym typeface="Calibri"/>
            </a:endParaRPr>
          </a:p>
          <a:p>
            <a:pPr marL="0" marR="0" lvl="0" indent="0" algn="l" rtl="0">
              <a:spcBef>
                <a:spcPts val="0"/>
              </a:spcBef>
              <a:spcAft>
                <a:spcPts val="0"/>
              </a:spcAft>
              <a:buNone/>
            </a:pPr>
            <a:endParaRPr sz="3200">
              <a:solidFill>
                <a:srgbClr val="FF0000"/>
              </a:solidFill>
              <a:latin typeface="Calibri"/>
              <a:ea typeface="Calibri"/>
              <a:cs typeface="Calibri"/>
              <a:sym typeface="Calibri"/>
            </a:endParaRPr>
          </a:p>
          <a:p>
            <a:pPr marL="0" marR="0" lvl="0" indent="0" algn="l" rtl="0">
              <a:spcBef>
                <a:spcPts val="0"/>
              </a:spcBef>
              <a:spcAft>
                <a:spcPts val="0"/>
              </a:spcAft>
              <a:buNone/>
            </a:pPr>
            <a:r>
              <a:rPr lang="en-US" sz="2000" b="1">
                <a:solidFill>
                  <a:schemeClr val="dk1"/>
                </a:solidFill>
                <a:latin typeface="Calibri"/>
                <a:ea typeface="Calibri"/>
                <a:cs typeface="Calibri"/>
                <a:sym typeface="Calibri"/>
              </a:rPr>
              <a:t>Example:</a:t>
            </a:r>
            <a:endParaRPr sz="2000">
              <a:solidFill>
                <a:schemeClr val="dk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4400"/>
              <a:buFont typeface="Calibri"/>
              <a:buNone/>
            </a:pPr>
            <a:endParaRPr sz="2400">
              <a:solidFill>
                <a:srgbClr val="FF0000"/>
              </a:solidFill>
              <a:latin typeface="Calibri"/>
              <a:ea typeface="Calibri"/>
              <a:cs typeface="Calibri"/>
              <a:sym typeface="Calibri"/>
            </a:endParaRPr>
          </a:p>
          <a:p>
            <a:pPr marL="0" marR="0" lvl="0" indent="0" algn="l" rtl="0">
              <a:spcBef>
                <a:spcPts val="0"/>
              </a:spcBef>
              <a:spcAft>
                <a:spcPts val="0"/>
              </a:spcAft>
              <a:buNone/>
            </a:pPr>
            <a:endParaRPr sz="2000" b="1">
              <a:solidFill>
                <a:schemeClr val="dk1"/>
              </a:solidFill>
              <a:latin typeface="Calibri"/>
              <a:ea typeface="Calibri"/>
              <a:cs typeface="Calibri"/>
              <a:sym typeface="Calibri"/>
            </a:endParaRPr>
          </a:p>
        </p:txBody>
      </p:sp>
      <p:pic>
        <p:nvPicPr>
          <p:cNvPr id="207" name="Google Shape;207;p31"/>
          <p:cNvPicPr preferRelativeResize="0"/>
          <p:nvPr/>
        </p:nvPicPr>
        <p:blipFill>
          <a:blip r:embed="rId3">
            <a:alphaModFix/>
          </a:blip>
          <a:stretch>
            <a:fillRect/>
          </a:stretch>
        </p:blipFill>
        <p:spPr>
          <a:xfrm>
            <a:off x="1610875" y="3429325"/>
            <a:ext cx="8401050" cy="1504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5400"/>
              <a:buFont typeface="Calibri"/>
              <a:buNone/>
            </a:pPr>
            <a:endParaRPr sz="5400"/>
          </a:p>
          <a:p>
            <a:pPr marL="0" lvl="0" indent="0" algn="ctr" rtl="0">
              <a:lnSpc>
                <a:spcPct val="90000"/>
              </a:lnSpc>
              <a:spcBef>
                <a:spcPts val="0"/>
              </a:spcBef>
              <a:spcAft>
                <a:spcPts val="0"/>
              </a:spcAft>
              <a:buClr>
                <a:schemeClr val="dk1"/>
              </a:buClr>
              <a:buSzPts val="5400"/>
              <a:buFont typeface="Calibri"/>
              <a:buNone/>
            </a:pPr>
            <a:br>
              <a:rPr lang="en-US" sz="5400"/>
            </a:br>
            <a:endParaRPr sz="5400"/>
          </a:p>
          <a:p>
            <a:pPr marL="0" lvl="0" indent="0" algn="ctr" rtl="0">
              <a:lnSpc>
                <a:spcPct val="90000"/>
              </a:lnSpc>
              <a:spcBef>
                <a:spcPts val="0"/>
              </a:spcBef>
              <a:spcAft>
                <a:spcPts val="0"/>
              </a:spcAft>
              <a:buClr>
                <a:schemeClr val="dk1"/>
              </a:buClr>
              <a:buSzPts val="5400"/>
              <a:buFont typeface="Calibri"/>
              <a:buNone/>
            </a:pPr>
            <a:r>
              <a:rPr lang="en-US" sz="2400">
                <a:solidFill>
                  <a:srgbClr val="FF0000"/>
                </a:solidFill>
              </a:rPr>
              <a:t>Digital Tri-Board TEMPLATE</a:t>
            </a:r>
            <a:endParaRPr sz="2400">
              <a:solidFill>
                <a:srgbClr val="FF0000"/>
              </a:solidFill>
            </a:endParaRPr>
          </a:p>
          <a:p>
            <a:pPr marL="0" lvl="0" indent="0" algn="ctr" rtl="0">
              <a:lnSpc>
                <a:spcPct val="90000"/>
              </a:lnSpc>
              <a:spcBef>
                <a:spcPts val="0"/>
              </a:spcBef>
              <a:spcAft>
                <a:spcPts val="0"/>
              </a:spcAft>
              <a:buClr>
                <a:schemeClr val="dk1"/>
              </a:buClr>
              <a:buSzPts val="5400"/>
              <a:buFont typeface="Calibri"/>
              <a:buNone/>
            </a:pPr>
            <a:endParaRPr sz="2400"/>
          </a:p>
          <a:p>
            <a:pPr marL="0" lvl="0" indent="0" algn="ctr" rtl="0">
              <a:lnSpc>
                <a:spcPct val="90000"/>
              </a:lnSpc>
              <a:spcBef>
                <a:spcPts val="0"/>
              </a:spcBef>
              <a:spcAft>
                <a:spcPts val="0"/>
              </a:spcAft>
              <a:buClr>
                <a:schemeClr val="dk1"/>
              </a:buClr>
              <a:buSzPts val="5400"/>
              <a:buFont typeface="Calibri"/>
              <a:buNone/>
            </a:pPr>
            <a:endParaRPr sz="2400"/>
          </a:p>
          <a:p>
            <a:pPr marL="0" lvl="0" indent="0" algn="ctr" rtl="0">
              <a:lnSpc>
                <a:spcPct val="90000"/>
              </a:lnSpc>
              <a:spcBef>
                <a:spcPts val="0"/>
              </a:spcBef>
              <a:spcAft>
                <a:spcPts val="0"/>
              </a:spcAft>
              <a:buClr>
                <a:schemeClr val="dk1"/>
              </a:buClr>
              <a:buSzPts val="5400"/>
              <a:buFont typeface="Calibri"/>
              <a:buNone/>
            </a:pPr>
            <a:r>
              <a:rPr lang="en-US" sz="5400"/>
              <a:t>Invention Title</a:t>
            </a:r>
            <a:endParaRPr/>
          </a:p>
        </p:txBody>
      </p:sp>
      <p:sp>
        <p:nvSpPr>
          <p:cNvPr id="91" name="Google Shape;91;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US"/>
              <a:t>Add Team Names and Name of School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p:nvPr/>
        </p:nvSpPr>
        <p:spPr>
          <a:xfrm>
            <a:off x="739515" y="570875"/>
            <a:ext cx="2743200"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0" i="0" u="none" strike="noStrike" cap="none">
                <a:solidFill>
                  <a:schemeClr val="dk1"/>
                </a:solidFill>
                <a:latin typeface="Calibri"/>
                <a:ea typeface="Calibri"/>
                <a:cs typeface="Calibri"/>
                <a:sym typeface="Calibri"/>
              </a:rPr>
              <a:t>Hook</a:t>
            </a:r>
            <a:endParaRPr/>
          </a:p>
        </p:txBody>
      </p:sp>
      <p:sp>
        <p:nvSpPr>
          <p:cNvPr id="97" name="Google Shape;97;p15"/>
          <p:cNvSpPr txBox="1"/>
          <p:nvPr/>
        </p:nvSpPr>
        <p:spPr>
          <a:xfrm>
            <a:off x="639575" y="1645175"/>
            <a:ext cx="11200200" cy="4962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rgbClr val="FF0000"/>
                </a:solidFill>
                <a:latin typeface="Calibri"/>
                <a:ea typeface="Calibri"/>
                <a:cs typeface="Calibri"/>
                <a:sym typeface="Calibri"/>
              </a:rPr>
              <a:t>Hook Your Audience, get them interested!  The examples you will see in this template are </a:t>
            </a:r>
            <a:r>
              <a:rPr lang="en-US" sz="2400">
                <a:solidFill>
                  <a:srgbClr val="FF0000"/>
                </a:solidFill>
                <a:latin typeface="Calibri"/>
                <a:ea typeface="Calibri"/>
                <a:cs typeface="Calibri"/>
                <a:sym typeface="Calibri"/>
              </a:rPr>
              <a:t>for the Skeeter Fan.</a:t>
            </a:r>
            <a:endParaRPr sz="2400">
              <a:solidFill>
                <a:srgbClr val="FF0000"/>
              </a:solidFill>
              <a:latin typeface="Calibri"/>
              <a:ea typeface="Calibri"/>
              <a:cs typeface="Calibri"/>
              <a:sym typeface="Calibri"/>
            </a:endParaRPr>
          </a:p>
          <a:p>
            <a:pPr marL="0" marR="0" lvl="0" indent="0" algn="l" rtl="0">
              <a:spcBef>
                <a:spcPts val="0"/>
              </a:spcBef>
              <a:spcAft>
                <a:spcPts val="0"/>
              </a:spcAft>
              <a:buNone/>
            </a:pPr>
            <a:r>
              <a:rPr lang="en-US" sz="2400" b="1">
                <a:solidFill>
                  <a:schemeClr val="dk1"/>
                </a:solidFill>
                <a:latin typeface="Calibri"/>
                <a:ea typeface="Calibri"/>
                <a:cs typeface="Calibri"/>
                <a:sym typeface="Calibri"/>
              </a:rPr>
              <a:t>Tell a personal story:  </a:t>
            </a:r>
            <a:br>
              <a:rPr lang="en-US" sz="2400" b="1">
                <a:solidFill>
                  <a:schemeClr val="dk1"/>
                </a:solidFill>
                <a:latin typeface="Calibri"/>
                <a:ea typeface="Calibri"/>
                <a:cs typeface="Calibri"/>
                <a:sym typeface="Calibri"/>
              </a:rPr>
            </a:br>
            <a:r>
              <a:rPr lang="en-US" sz="2400">
                <a:solidFill>
                  <a:schemeClr val="dk1"/>
                </a:solidFill>
                <a:latin typeface="Calibri"/>
                <a:ea typeface="Calibri"/>
                <a:cs typeface="Calibri"/>
                <a:sym typeface="Calibri"/>
              </a:rPr>
              <a:t>I love being outdoors, but when my mom was pregnant, she worried about mosquito borne diseases such as Zika.</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b="1">
                <a:solidFill>
                  <a:schemeClr val="dk1"/>
                </a:solidFill>
                <a:latin typeface="Calibri"/>
                <a:ea typeface="Calibri"/>
                <a:cs typeface="Calibri"/>
                <a:sym typeface="Calibri"/>
              </a:rPr>
              <a:t>Ask a question:</a:t>
            </a:r>
            <a:br>
              <a:rPr lang="en-US" sz="2400" b="1">
                <a:solidFill>
                  <a:schemeClr val="dk1"/>
                </a:solidFill>
                <a:latin typeface="Calibri"/>
                <a:ea typeface="Calibri"/>
                <a:cs typeface="Calibri"/>
                <a:sym typeface="Calibri"/>
              </a:rPr>
            </a:br>
            <a:r>
              <a:rPr lang="en-US" sz="2400">
                <a:solidFill>
                  <a:schemeClr val="dk1"/>
                </a:solidFill>
                <a:latin typeface="Calibri"/>
                <a:ea typeface="Calibri"/>
                <a:cs typeface="Calibri"/>
                <a:sym typeface="Calibri"/>
              </a:rPr>
              <a:t>Do you love being outdoors, but get frustrated every time you hear that high pitched whine, knowing you are about to get bit by a mosquito?</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br>
              <a:rPr lang="en-US" sz="2400">
                <a:solidFill>
                  <a:schemeClr val="dk1"/>
                </a:solidFill>
                <a:latin typeface="Calibri"/>
                <a:ea typeface="Calibri"/>
                <a:cs typeface="Calibri"/>
                <a:sym typeface="Calibri"/>
              </a:rPr>
            </a:br>
            <a:r>
              <a:rPr lang="en-US" sz="2400" b="1">
                <a:solidFill>
                  <a:schemeClr val="dk1"/>
                </a:solidFill>
                <a:latin typeface="Calibri"/>
                <a:ea typeface="Calibri"/>
                <a:cs typeface="Calibri"/>
                <a:sym typeface="Calibri"/>
              </a:rPr>
              <a:t>Statement:</a:t>
            </a:r>
            <a:br>
              <a:rPr lang="en-US" sz="2400" b="1">
                <a:solidFill>
                  <a:schemeClr val="dk1"/>
                </a:solidFill>
                <a:latin typeface="Calibri"/>
                <a:ea typeface="Calibri"/>
                <a:cs typeface="Calibri"/>
                <a:sym typeface="Calibri"/>
              </a:rPr>
            </a:br>
            <a:r>
              <a:rPr lang="en-US" sz="2400">
                <a:latin typeface="Calibri"/>
                <a:ea typeface="Calibri"/>
                <a:cs typeface="Calibri"/>
                <a:sym typeface="Calibri"/>
              </a:rPr>
              <a:t>All around the World, almost 3000 people, mostly young children, die each day due to diseases from mosquito bites. </a:t>
            </a:r>
            <a:endParaRPr sz="24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p:nvPr/>
        </p:nvSpPr>
        <p:spPr>
          <a:xfrm>
            <a:off x="839450" y="1620100"/>
            <a:ext cx="10113300" cy="3940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FF0000"/>
                </a:solidFill>
                <a:latin typeface="Calibri"/>
                <a:ea typeface="Calibri"/>
                <a:cs typeface="Calibri"/>
                <a:sym typeface="Calibri"/>
              </a:rPr>
              <a:t>Describe the problem here . . . </a:t>
            </a:r>
            <a:endParaRPr sz="2800">
              <a:solidFill>
                <a:srgbClr val="FF0000"/>
              </a:solidFill>
              <a:latin typeface="Calibri"/>
              <a:ea typeface="Calibri"/>
              <a:cs typeface="Calibri"/>
              <a:sym typeface="Calibri"/>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Our problem is that mosquitos spread diseases to people. Some of these diseases include Zika, Malaria, and Yellow Fever</a:t>
            </a:r>
            <a:r>
              <a:rPr lang="en-US" sz="2400">
                <a:solidFill>
                  <a:schemeClr val="dk1"/>
                </a:solidFill>
                <a:highlight>
                  <a:schemeClr val="lt1"/>
                </a:highlight>
                <a:latin typeface="Calibri"/>
                <a:ea typeface="Calibri"/>
                <a:cs typeface="Calibri"/>
                <a:sym typeface="Calibri"/>
              </a:rPr>
              <a:t>.  1 million people die every year because of mosquito-borne diseases. </a:t>
            </a:r>
            <a:r>
              <a:rPr lang="en-US" sz="2400">
                <a:solidFill>
                  <a:schemeClr val="dk1"/>
                </a:solidFill>
                <a:latin typeface="Calibri"/>
                <a:ea typeface="Calibri"/>
                <a:cs typeface="Calibri"/>
                <a:sym typeface="Calibri"/>
              </a:rPr>
              <a:t>Also in Africa alone 1 child dies every minute. Lastly, the chemicals in mosquito repellant can be very harmful to you.</a:t>
            </a:r>
            <a:endParaRPr sz="2400">
              <a:solidFill>
                <a:schemeClr val="dk1"/>
              </a:solidFill>
              <a:latin typeface="Calibri"/>
              <a:ea typeface="Calibri"/>
              <a:cs typeface="Calibri"/>
              <a:sym typeface="Calibri"/>
            </a:endParaRPr>
          </a:p>
          <a:p>
            <a:pPr marL="0" marR="0" lvl="0" indent="0" algn="l" rtl="0">
              <a:spcBef>
                <a:spcPts val="160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103" name="Google Shape;103;p16"/>
          <p:cNvSpPr txBox="1">
            <a:spLocks noGrp="1"/>
          </p:cNvSpPr>
          <p:nvPr>
            <p:ph type="title"/>
          </p:nvPr>
        </p:nvSpPr>
        <p:spPr>
          <a:xfrm>
            <a:off x="700790" y="290174"/>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Describe the Problem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Who does this problem affect?</a:t>
            </a:r>
            <a:endParaRPr/>
          </a:p>
        </p:txBody>
      </p:sp>
      <p:sp>
        <p:nvSpPr>
          <p:cNvPr id="109" name="Google Shape;109;p17"/>
          <p:cNvSpPr txBox="1"/>
          <p:nvPr/>
        </p:nvSpPr>
        <p:spPr>
          <a:xfrm>
            <a:off x="839449" y="1445302"/>
            <a:ext cx="10712970" cy="53860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FF0000"/>
                </a:solidFill>
                <a:latin typeface="Calibri"/>
                <a:ea typeface="Calibri"/>
                <a:cs typeface="Calibri"/>
                <a:sym typeface="Calibri"/>
              </a:rPr>
              <a:t>Describe the specific user:</a:t>
            </a:r>
            <a:endParaRPr sz="2400">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Skeeter Fan:  </a:t>
            </a:r>
            <a:br>
              <a:rPr lang="en-US" sz="1800" b="1">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People who live in places where there are a lot of mosquitos such as tropical climates or Africa.</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Strobe Light Alarm Clock:</a:t>
            </a:r>
            <a:br>
              <a:rPr lang="en-US" sz="1800" b="1">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People who go to work.Note - this is too broad, you would need to better define the problem/product to know who will be your most likely consumer. Since this alarm clock uses flashing light and loud music,  it would be best for college students.</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Easy Eraser</a:t>
            </a:r>
            <a:br>
              <a:rPr lang="en-US" sz="1800" b="1">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Students in K-12 classrooms</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How does your product solve the problem?</a:t>
            </a:r>
            <a:br>
              <a:rPr lang="en-US"/>
            </a:br>
            <a:endParaRPr/>
          </a:p>
        </p:txBody>
      </p:sp>
      <p:sp>
        <p:nvSpPr>
          <p:cNvPr id="115" name="Google Shape;115;p18"/>
          <p:cNvSpPr txBox="1"/>
          <p:nvPr/>
        </p:nvSpPr>
        <p:spPr>
          <a:xfrm>
            <a:off x="901908" y="1757597"/>
            <a:ext cx="957621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FF0000"/>
                </a:solidFill>
                <a:latin typeface="Calibri"/>
                <a:ea typeface="Calibri"/>
                <a:cs typeface="Calibri"/>
                <a:sym typeface="Calibri"/>
              </a:rPr>
              <a:t>Clearly explain how your product solves the problem.</a:t>
            </a:r>
            <a:endParaRPr sz="2400">
              <a:solidFill>
                <a:srgbClr val="FF0000"/>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The Skeeter Fan is a fan that cools you down on a hot summer day and repels mosquitoes and other bugs. If the mosquitoes can’t bite you, you can’t catch their diseases.</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*Add picture of product</a:t>
            </a:r>
            <a:endParaRPr sz="24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Detailed description of invention</a:t>
            </a:r>
            <a:endParaRPr/>
          </a:p>
        </p:txBody>
      </p:sp>
      <p:sp>
        <p:nvSpPr>
          <p:cNvPr id="121" name="Google Shape;121;p19"/>
          <p:cNvSpPr txBox="1"/>
          <p:nvPr/>
        </p:nvSpPr>
        <p:spPr>
          <a:xfrm>
            <a:off x="839450" y="1982451"/>
            <a:ext cx="10513200" cy="339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FF0000"/>
                </a:solidFill>
                <a:latin typeface="Calibri"/>
                <a:ea typeface="Calibri"/>
                <a:cs typeface="Calibri"/>
                <a:sym typeface="Calibri"/>
              </a:rPr>
              <a:t>Be very specific!  You need to write this for an “alien”.  </a:t>
            </a:r>
            <a:endParaRPr sz="2400">
              <a:solidFill>
                <a:srgbClr val="FF0000"/>
              </a:solidFill>
              <a:latin typeface="Calibri"/>
              <a:ea typeface="Calibri"/>
              <a:cs typeface="Calibri"/>
              <a:sym typeface="Calibri"/>
            </a:endParaRPr>
          </a:p>
          <a:p>
            <a:pPr marL="0" marR="0" lvl="0" indent="0" algn="l" rtl="0">
              <a:spcBef>
                <a:spcPts val="0"/>
              </a:spcBef>
              <a:spcAft>
                <a:spcPts val="0"/>
              </a:spcAft>
              <a:buNone/>
            </a:pPr>
            <a:r>
              <a:rPr lang="en-US" sz="2400">
                <a:solidFill>
                  <a:srgbClr val="FF0000"/>
                </a:solidFill>
                <a:latin typeface="Calibri"/>
                <a:ea typeface="Calibri"/>
                <a:cs typeface="Calibri"/>
                <a:sym typeface="Calibri"/>
              </a:rPr>
              <a:t>Should not be too wordy.</a:t>
            </a:r>
            <a:endParaRPr sz="2400">
              <a:solidFill>
                <a:srgbClr val="FF0000"/>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US" sz="2400" i="1">
                <a:solidFill>
                  <a:schemeClr val="dk1"/>
                </a:solidFill>
                <a:latin typeface="Calibri"/>
                <a:ea typeface="Calibri"/>
                <a:cs typeface="Calibri"/>
                <a:sym typeface="Calibri"/>
              </a:rPr>
              <a:t>Example: </a:t>
            </a:r>
            <a:r>
              <a:rPr lang="en-US" sz="2400">
                <a:solidFill>
                  <a:schemeClr val="dk1"/>
                </a:solidFill>
                <a:latin typeface="Calibri"/>
                <a:ea typeface="Calibri"/>
                <a:cs typeface="Calibri"/>
                <a:sym typeface="Calibri"/>
              </a:rPr>
              <a:t>The Skeeter Fan concept is a variety of wearable accessories that feature fans that emit mosquito repelling diffused essential oils. The fan not only cools you down, but will also repel mosquitos naturally using lemongrass, rosemary, or lavender, scents that mosquitoes hate. The Skeeter Fan has 2 spinning blades and is solar powered. </a:t>
            </a:r>
            <a:endParaRPr sz="2400" b="1">
              <a:solidFill>
                <a:schemeClr val="dk1"/>
              </a:solidFill>
              <a:latin typeface="Calibri"/>
              <a:ea typeface="Calibri"/>
              <a:cs typeface="Calibri"/>
              <a:sym typeface="Calibri"/>
            </a:endParaRPr>
          </a:p>
          <a:p>
            <a:pPr marL="0" lvl="0" indent="0" algn="l" rtl="0">
              <a:spcBef>
                <a:spcPts val="0"/>
              </a:spcBef>
              <a:spcAft>
                <a:spcPts val="0"/>
              </a:spcAft>
              <a:buNone/>
            </a:pP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How does SCIENCE or TECHNOLOGY help explain how your product works?</a:t>
            </a:r>
            <a:endParaRPr/>
          </a:p>
        </p:txBody>
      </p:sp>
      <p:sp>
        <p:nvSpPr>
          <p:cNvPr id="127" name="Google Shape;127;p20"/>
          <p:cNvSpPr txBox="1"/>
          <p:nvPr/>
        </p:nvSpPr>
        <p:spPr>
          <a:xfrm>
            <a:off x="490500" y="2150100"/>
            <a:ext cx="6224100" cy="3864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500"/>
              </a:spcBef>
              <a:spcAft>
                <a:spcPts val="0"/>
              </a:spcAft>
              <a:buNone/>
            </a:pPr>
            <a:endParaRPr sz="1000">
              <a:solidFill>
                <a:schemeClr val="dk1"/>
              </a:solidFill>
              <a:highlight>
                <a:srgbClr val="FFFFFF"/>
              </a:highlight>
            </a:endParaRPr>
          </a:p>
          <a:p>
            <a:pPr marL="0" lvl="0" indent="0" algn="l" rtl="0">
              <a:lnSpc>
                <a:spcPct val="115000"/>
              </a:lnSpc>
              <a:spcBef>
                <a:spcPts val="1500"/>
              </a:spcBef>
              <a:spcAft>
                <a:spcPts val="0"/>
              </a:spcAft>
              <a:buNone/>
            </a:pPr>
            <a:endParaRPr sz="1000">
              <a:solidFill>
                <a:schemeClr val="dk1"/>
              </a:solidFill>
              <a:highlight>
                <a:srgbClr val="FFFFFF"/>
              </a:highlight>
            </a:endParaRPr>
          </a:p>
          <a:p>
            <a:pPr marL="0" lvl="0" indent="0" algn="l" rtl="0">
              <a:lnSpc>
                <a:spcPct val="115000"/>
              </a:lnSpc>
              <a:spcBef>
                <a:spcPts val="1500"/>
              </a:spcBef>
              <a:spcAft>
                <a:spcPts val="0"/>
              </a:spcAft>
              <a:buNone/>
            </a:pPr>
            <a:r>
              <a:rPr lang="en-US" sz="1200" b="1">
                <a:solidFill>
                  <a:schemeClr val="dk1"/>
                </a:solidFill>
                <a:highlight>
                  <a:srgbClr val="FFFFFF"/>
                </a:highlight>
              </a:rPr>
              <a:t>Here are 5  powerful essential oils that naturally repel insects:</a:t>
            </a:r>
            <a:r>
              <a:rPr lang="en-US" sz="1000">
                <a:solidFill>
                  <a:schemeClr val="dk1"/>
                </a:solidFill>
                <a:highlight>
                  <a:srgbClr val="FFFFFF"/>
                </a:highlight>
              </a:rPr>
              <a:t>  </a:t>
            </a:r>
            <a:r>
              <a:rPr lang="en-US" sz="1000" u="sng">
                <a:solidFill>
                  <a:schemeClr val="hlink"/>
                </a:solidFill>
                <a:hlinkClick r:id="rId3"/>
              </a:rPr>
              <a:t>http://info.achs.edu/blog/green-cleaning-repel-insects</a:t>
            </a:r>
            <a:endParaRPr sz="1000">
              <a:solidFill>
                <a:schemeClr val="dk1"/>
              </a:solidFill>
              <a:highlight>
                <a:srgbClr val="FFFFFF"/>
              </a:highlight>
            </a:endParaRPr>
          </a:p>
          <a:p>
            <a:pPr marL="0" lvl="0" indent="0" algn="l" rtl="0">
              <a:lnSpc>
                <a:spcPct val="115000"/>
              </a:lnSpc>
              <a:spcBef>
                <a:spcPts val="1500"/>
              </a:spcBef>
              <a:spcAft>
                <a:spcPts val="0"/>
              </a:spcAft>
              <a:buNone/>
            </a:pPr>
            <a:r>
              <a:rPr lang="en-US" sz="1000">
                <a:solidFill>
                  <a:schemeClr val="dk1"/>
                </a:solidFill>
                <a:highlight>
                  <a:srgbClr val="FFFFFF"/>
                </a:highlight>
              </a:rPr>
              <a:t>1. Lavender </a:t>
            </a:r>
            <a:r>
              <a:rPr lang="en-US" sz="1000" i="1">
                <a:solidFill>
                  <a:schemeClr val="dk1"/>
                </a:solidFill>
                <a:highlight>
                  <a:srgbClr val="FFFFFF"/>
                </a:highlight>
              </a:rPr>
              <a:t>Lavandula angustifolia </a:t>
            </a:r>
            <a:r>
              <a:rPr lang="en-US" sz="1000">
                <a:solidFill>
                  <a:schemeClr val="dk1"/>
                </a:solidFill>
                <a:highlight>
                  <a:srgbClr val="FFFFFF"/>
                </a:highlight>
              </a:rPr>
              <a:t>(Mill.)</a:t>
            </a:r>
            <a:endParaRPr sz="1000">
              <a:solidFill>
                <a:schemeClr val="dk1"/>
              </a:solidFill>
              <a:highlight>
                <a:srgbClr val="FFFFFF"/>
              </a:highlight>
            </a:endParaRPr>
          </a:p>
          <a:p>
            <a:pPr marL="0" lvl="0" indent="0" algn="l" rtl="0">
              <a:lnSpc>
                <a:spcPct val="115000"/>
              </a:lnSpc>
              <a:spcBef>
                <a:spcPts val="800"/>
              </a:spcBef>
              <a:spcAft>
                <a:spcPts val="0"/>
              </a:spcAft>
              <a:buNone/>
            </a:pPr>
            <a:r>
              <a:rPr lang="en-US" sz="1000">
                <a:solidFill>
                  <a:schemeClr val="dk1"/>
                </a:solidFill>
                <a:highlight>
                  <a:srgbClr val="FFFFFF"/>
                </a:highlight>
              </a:rPr>
              <a:t>Along with its lovely floral aroma and soothing qualities, lavender is also effective at battling the bugs.</a:t>
            </a:r>
            <a:endParaRPr sz="1000">
              <a:solidFill>
                <a:schemeClr val="dk1"/>
              </a:solidFill>
              <a:highlight>
                <a:srgbClr val="FFFFFF"/>
              </a:highlight>
            </a:endParaRPr>
          </a:p>
          <a:p>
            <a:pPr marL="0" lvl="0" indent="0" algn="l" rtl="0">
              <a:lnSpc>
                <a:spcPct val="115000"/>
              </a:lnSpc>
              <a:spcBef>
                <a:spcPts val="1500"/>
              </a:spcBef>
              <a:spcAft>
                <a:spcPts val="0"/>
              </a:spcAft>
              <a:buNone/>
            </a:pPr>
            <a:r>
              <a:rPr lang="en-US" sz="1000">
                <a:solidFill>
                  <a:schemeClr val="dk1"/>
                </a:solidFill>
                <a:highlight>
                  <a:srgbClr val="FFFFFF"/>
                </a:highlight>
              </a:rPr>
              <a:t>2. Basil </a:t>
            </a:r>
            <a:r>
              <a:rPr lang="en-US" sz="1000" i="1">
                <a:solidFill>
                  <a:schemeClr val="dk1"/>
                </a:solidFill>
                <a:highlight>
                  <a:srgbClr val="FFFFFF"/>
                </a:highlight>
              </a:rPr>
              <a:t>Ocimum basilicum</a:t>
            </a:r>
            <a:r>
              <a:rPr lang="en-US" sz="1000">
                <a:solidFill>
                  <a:schemeClr val="dk1"/>
                </a:solidFill>
                <a:highlight>
                  <a:srgbClr val="FFFFFF"/>
                </a:highlight>
              </a:rPr>
              <a:t> (L.)</a:t>
            </a:r>
            <a:endParaRPr sz="1000">
              <a:solidFill>
                <a:schemeClr val="dk1"/>
              </a:solidFill>
              <a:highlight>
                <a:srgbClr val="FFFFFF"/>
              </a:highlight>
            </a:endParaRPr>
          </a:p>
          <a:p>
            <a:pPr marL="0" lvl="0" indent="0" algn="l" rtl="0">
              <a:lnSpc>
                <a:spcPct val="115000"/>
              </a:lnSpc>
              <a:spcBef>
                <a:spcPts val="800"/>
              </a:spcBef>
              <a:spcAft>
                <a:spcPts val="0"/>
              </a:spcAft>
              <a:buNone/>
            </a:pPr>
            <a:r>
              <a:rPr lang="en-US" sz="1000">
                <a:solidFill>
                  <a:schemeClr val="dk1"/>
                </a:solidFill>
                <a:highlight>
                  <a:srgbClr val="FFFFFF"/>
                </a:highlight>
              </a:rPr>
              <a:t>One study showed </a:t>
            </a:r>
            <a:r>
              <a:rPr lang="en-US" sz="1000" i="1">
                <a:solidFill>
                  <a:schemeClr val="dk1"/>
                </a:solidFill>
                <a:highlight>
                  <a:srgbClr val="FFFFFF"/>
                </a:highlight>
              </a:rPr>
              <a:t>O. basilicum </a:t>
            </a:r>
            <a:r>
              <a:rPr lang="en-US" sz="1000">
                <a:solidFill>
                  <a:schemeClr val="dk1"/>
                </a:solidFill>
                <a:highlight>
                  <a:srgbClr val="FFFFFF"/>
                </a:highlight>
              </a:rPr>
              <a:t>exhibiting both mosquito repellent and larvicidal activity.</a:t>
            </a:r>
            <a:r>
              <a:rPr lang="en-US" sz="1000" u="sng">
                <a:solidFill>
                  <a:srgbClr val="2D97D0"/>
                </a:solidFill>
                <a:highlight>
                  <a:srgbClr val="FFFFFF"/>
                </a:highlight>
                <a:hlinkClick r:id="rId4"/>
              </a:rPr>
              <a:t>[2]</a:t>
            </a:r>
            <a:r>
              <a:rPr lang="en-US" sz="1000">
                <a:solidFill>
                  <a:schemeClr val="dk1"/>
                </a:solidFill>
                <a:highlight>
                  <a:srgbClr val="FFFFFF"/>
                </a:highlight>
              </a:rPr>
              <a:t>Basil is an uplifting oil, so add some to an atomizer and spray outside for a natural mosquito repellent </a:t>
            </a:r>
            <a:r>
              <a:rPr lang="en-US" sz="1000" i="1">
                <a:solidFill>
                  <a:schemeClr val="dk1"/>
                </a:solidFill>
                <a:highlight>
                  <a:srgbClr val="FFFFFF"/>
                </a:highlight>
              </a:rPr>
              <a:t>and </a:t>
            </a:r>
            <a:r>
              <a:rPr lang="en-US" sz="1000">
                <a:solidFill>
                  <a:schemeClr val="dk1"/>
                </a:solidFill>
                <a:highlight>
                  <a:srgbClr val="FFFFFF"/>
                </a:highlight>
              </a:rPr>
              <a:t>a well-deserved mood boost!</a:t>
            </a:r>
            <a:endParaRPr sz="1000">
              <a:solidFill>
                <a:schemeClr val="dk1"/>
              </a:solidFill>
              <a:highlight>
                <a:srgbClr val="FFFFFF"/>
              </a:highlight>
            </a:endParaRPr>
          </a:p>
          <a:p>
            <a:pPr marL="0" lvl="0" indent="0" algn="l" rtl="0">
              <a:lnSpc>
                <a:spcPct val="115000"/>
              </a:lnSpc>
              <a:spcBef>
                <a:spcPts val="1500"/>
              </a:spcBef>
              <a:spcAft>
                <a:spcPts val="0"/>
              </a:spcAft>
              <a:buNone/>
            </a:pPr>
            <a:r>
              <a:rPr lang="en-US" sz="1000">
                <a:solidFill>
                  <a:schemeClr val="dk1"/>
                </a:solidFill>
                <a:highlight>
                  <a:srgbClr val="FFFFFF"/>
                </a:highlight>
              </a:rPr>
              <a:t>3. Thyme </a:t>
            </a:r>
            <a:r>
              <a:rPr lang="en-US" sz="1000" i="1">
                <a:solidFill>
                  <a:schemeClr val="dk1"/>
                </a:solidFill>
                <a:highlight>
                  <a:srgbClr val="FFFFFF"/>
                </a:highlight>
              </a:rPr>
              <a:t>Thymus vulgaris</a:t>
            </a:r>
            <a:r>
              <a:rPr lang="en-US" sz="1000">
                <a:solidFill>
                  <a:schemeClr val="dk1"/>
                </a:solidFill>
                <a:highlight>
                  <a:srgbClr val="FFFFFF"/>
                </a:highlight>
              </a:rPr>
              <a:t> (L.) </a:t>
            </a:r>
            <a:endParaRPr sz="1000">
              <a:solidFill>
                <a:schemeClr val="dk1"/>
              </a:solidFill>
              <a:highlight>
                <a:srgbClr val="FFFFFF"/>
              </a:highlight>
            </a:endParaRPr>
          </a:p>
          <a:p>
            <a:pPr marL="0" lvl="0" indent="0" algn="l" rtl="0">
              <a:lnSpc>
                <a:spcPct val="115000"/>
              </a:lnSpc>
              <a:spcBef>
                <a:spcPts val="800"/>
              </a:spcBef>
              <a:spcAft>
                <a:spcPts val="0"/>
              </a:spcAft>
              <a:buNone/>
            </a:pPr>
            <a:r>
              <a:rPr lang="en-US" sz="1000">
                <a:solidFill>
                  <a:schemeClr val="dk1"/>
                </a:solidFill>
                <a:highlight>
                  <a:srgbClr val="FFFFFF"/>
                </a:highlight>
              </a:rPr>
              <a:t>Thyme has been found to be a highly effective insecticide against houseflies.</a:t>
            </a:r>
            <a:r>
              <a:rPr lang="en-US" sz="1000" u="sng">
                <a:solidFill>
                  <a:srgbClr val="2D97D0"/>
                </a:solidFill>
                <a:highlight>
                  <a:srgbClr val="FFFFFF"/>
                </a:highlight>
                <a:hlinkClick r:id="rId5"/>
              </a:rPr>
              <a:t>[4]</a:t>
            </a:r>
            <a:r>
              <a:rPr lang="en-US" sz="1000">
                <a:solidFill>
                  <a:schemeClr val="dk1"/>
                </a:solidFill>
                <a:highlight>
                  <a:srgbClr val="FFFFFF"/>
                </a:highlight>
              </a:rPr>
              <a:t> A 2005 study also found thyme to be an excellent mosquito repellent as well.</a:t>
            </a:r>
            <a:r>
              <a:rPr lang="en-US" sz="1000" u="sng">
                <a:solidFill>
                  <a:srgbClr val="2D97D0"/>
                </a:solidFill>
                <a:highlight>
                  <a:srgbClr val="FFFFFF"/>
                </a:highlight>
                <a:hlinkClick r:id="rId6"/>
              </a:rPr>
              <a:t>[5]</a:t>
            </a:r>
            <a:r>
              <a:rPr lang="en-US" sz="1000">
                <a:solidFill>
                  <a:schemeClr val="dk1"/>
                </a:solidFill>
                <a:highlight>
                  <a:srgbClr val="FFFFFF"/>
                </a:highlight>
              </a:rPr>
              <a:t> Win, win!</a:t>
            </a:r>
            <a:endParaRPr sz="1000">
              <a:solidFill>
                <a:schemeClr val="dk1"/>
              </a:solidFill>
              <a:highlight>
                <a:srgbClr val="FFFFFF"/>
              </a:highlight>
            </a:endParaRPr>
          </a:p>
          <a:p>
            <a:pPr marL="0" lvl="0" indent="0" algn="l" rtl="0">
              <a:lnSpc>
                <a:spcPct val="115000"/>
              </a:lnSpc>
              <a:spcBef>
                <a:spcPts val="1500"/>
              </a:spcBef>
              <a:spcAft>
                <a:spcPts val="0"/>
              </a:spcAft>
              <a:buNone/>
            </a:pPr>
            <a:r>
              <a:rPr lang="en-US" sz="1000">
                <a:solidFill>
                  <a:schemeClr val="dk1"/>
                </a:solidFill>
                <a:highlight>
                  <a:srgbClr val="FFFFFF"/>
                </a:highlight>
              </a:rPr>
              <a:t>4. Pine </a:t>
            </a:r>
            <a:r>
              <a:rPr lang="en-US" sz="1000" i="1">
                <a:solidFill>
                  <a:schemeClr val="dk1"/>
                </a:solidFill>
                <a:highlight>
                  <a:srgbClr val="FFFFFF"/>
                </a:highlight>
              </a:rPr>
              <a:t>Pinus sylvestris</a:t>
            </a:r>
            <a:r>
              <a:rPr lang="en-US" sz="1000">
                <a:solidFill>
                  <a:schemeClr val="dk1"/>
                </a:solidFill>
                <a:highlight>
                  <a:srgbClr val="FFFFFF"/>
                </a:highlight>
              </a:rPr>
              <a:t> (L.) </a:t>
            </a:r>
            <a:endParaRPr sz="1000">
              <a:solidFill>
                <a:schemeClr val="dk1"/>
              </a:solidFill>
              <a:highlight>
                <a:srgbClr val="FFFFFF"/>
              </a:highlight>
            </a:endParaRPr>
          </a:p>
          <a:p>
            <a:pPr marL="0" lvl="0" indent="0" algn="l" rtl="0">
              <a:lnSpc>
                <a:spcPct val="115000"/>
              </a:lnSpc>
              <a:spcBef>
                <a:spcPts val="800"/>
              </a:spcBef>
              <a:spcAft>
                <a:spcPts val="0"/>
              </a:spcAft>
              <a:buNone/>
            </a:pPr>
            <a:r>
              <a:rPr lang="en-US" sz="1000">
                <a:solidFill>
                  <a:schemeClr val="dk1"/>
                </a:solidFill>
                <a:highlight>
                  <a:srgbClr val="FFFFFF"/>
                </a:highlight>
              </a:rPr>
              <a:t>If you love camping but despise using Deet or other chemical bug sprays, pine is your perfect companion. A natural repellent against mosquitoes, pine will also keep you smelling fresh as the forest!</a:t>
            </a:r>
            <a:endParaRPr sz="1000">
              <a:solidFill>
                <a:schemeClr val="dk1"/>
              </a:solidFill>
              <a:highlight>
                <a:srgbClr val="FFFFFF"/>
              </a:highlight>
            </a:endParaRPr>
          </a:p>
          <a:p>
            <a:pPr marL="0" lvl="0" indent="0" algn="l" rtl="0">
              <a:lnSpc>
                <a:spcPct val="115000"/>
              </a:lnSpc>
              <a:spcBef>
                <a:spcPts val="1500"/>
              </a:spcBef>
              <a:spcAft>
                <a:spcPts val="0"/>
              </a:spcAft>
              <a:buNone/>
            </a:pPr>
            <a:r>
              <a:rPr lang="en-US" sz="1000">
                <a:solidFill>
                  <a:schemeClr val="dk1"/>
                </a:solidFill>
                <a:highlight>
                  <a:srgbClr val="FFFFFF"/>
                </a:highlight>
              </a:rPr>
              <a:t>5. Vetiver </a:t>
            </a:r>
            <a:r>
              <a:rPr lang="en-US" sz="1000" i="1">
                <a:solidFill>
                  <a:schemeClr val="dk1"/>
                </a:solidFill>
                <a:highlight>
                  <a:srgbClr val="FFFFFF"/>
                </a:highlight>
              </a:rPr>
              <a:t>Vetiveria zizanioides</a:t>
            </a:r>
            <a:r>
              <a:rPr lang="en-US" sz="1000">
                <a:solidFill>
                  <a:schemeClr val="dk1"/>
                </a:solidFill>
                <a:highlight>
                  <a:srgbClr val="FFFFFF"/>
                </a:highlight>
              </a:rPr>
              <a:t> (Nash) </a:t>
            </a:r>
            <a:endParaRPr sz="1000">
              <a:solidFill>
                <a:schemeClr val="dk1"/>
              </a:solidFill>
              <a:highlight>
                <a:srgbClr val="FFFFFF"/>
              </a:highlight>
            </a:endParaRPr>
          </a:p>
          <a:p>
            <a:pPr marL="0" lvl="0" indent="0" algn="l" rtl="0">
              <a:lnSpc>
                <a:spcPct val="115000"/>
              </a:lnSpc>
              <a:spcBef>
                <a:spcPts val="800"/>
              </a:spcBef>
              <a:spcAft>
                <a:spcPts val="0"/>
              </a:spcAft>
              <a:buNone/>
            </a:pPr>
            <a:r>
              <a:rPr lang="en-US" sz="1000">
                <a:solidFill>
                  <a:schemeClr val="dk1"/>
                </a:solidFill>
                <a:highlight>
                  <a:srgbClr val="FFFFFF"/>
                </a:highlight>
              </a:rPr>
              <a:t>A natural mosquito deterrent in the house. Diffusing a few drops of this oil will help repel the mosquitoes and also create a spicy, Balinese ambience for summer.</a:t>
            </a:r>
            <a:endParaRPr sz="1000">
              <a:solidFill>
                <a:schemeClr val="dk1"/>
              </a:solidFill>
              <a:highlight>
                <a:srgbClr val="FFFFFF"/>
              </a:highlight>
            </a:endParaRPr>
          </a:p>
          <a:p>
            <a:pPr marL="0" lvl="0" indent="0" algn="l" rtl="0">
              <a:lnSpc>
                <a:spcPct val="115000"/>
              </a:lnSpc>
              <a:spcBef>
                <a:spcPts val="800"/>
              </a:spcBef>
              <a:spcAft>
                <a:spcPts val="0"/>
              </a:spcAft>
              <a:buClr>
                <a:schemeClr val="dk1"/>
              </a:buClr>
              <a:buSzPts val="1100"/>
              <a:buFont typeface="Arial"/>
              <a:buNone/>
            </a:pPr>
            <a:endParaRPr sz="800">
              <a:solidFill>
                <a:schemeClr val="dk1"/>
              </a:solidFill>
              <a:highlight>
                <a:srgbClr val="FFFFFF"/>
              </a:highlight>
            </a:endParaRPr>
          </a:p>
          <a:p>
            <a:pPr marL="0" lvl="0" indent="0" algn="l" rtl="0">
              <a:spcBef>
                <a:spcPts val="800"/>
              </a:spcBef>
              <a:spcAft>
                <a:spcPts val="0"/>
              </a:spcAft>
              <a:buNone/>
            </a:pPr>
            <a:r>
              <a:rPr lang="en-US">
                <a:highlight>
                  <a:srgbClr val="FFFFFF"/>
                </a:highlight>
                <a:latin typeface="Roboto"/>
                <a:ea typeface="Roboto"/>
                <a:cs typeface="Roboto"/>
                <a:sym typeface="Roboto"/>
              </a:rPr>
              <a:t> </a:t>
            </a:r>
            <a:endParaRPr>
              <a:latin typeface="Calibri"/>
              <a:ea typeface="Calibri"/>
              <a:cs typeface="Calibri"/>
              <a:sym typeface="Calibri"/>
            </a:endParaRPr>
          </a:p>
        </p:txBody>
      </p:sp>
      <p:pic>
        <p:nvPicPr>
          <p:cNvPr id="128" name="Google Shape;128;p20"/>
          <p:cNvPicPr preferRelativeResize="0"/>
          <p:nvPr/>
        </p:nvPicPr>
        <p:blipFill>
          <a:blip r:embed="rId7">
            <a:alphaModFix/>
          </a:blip>
          <a:stretch>
            <a:fillRect/>
          </a:stretch>
        </p:blipFill>
        <p:spPr>
          <a:xfrm>
            <a:off x="8181150" y="985813"/>
            <a:ext cx="1960549" cy="2103840"/>
          </a:xfrm>
          <a:prstGeom prst="rect">
            <a:avLst/>
          </a:prstGeom>
          <a:noFill/>
          <a:ln>
            <a:noFill/>
          </a:ln>
        </p:spPr>
      </p:pic>
      <p:pic>
        <p:nvPicPr>
          <p:cNvPr id="129" name="Google Shape;129;p20"/>
          <p:cNvPicPr preferRelativeResize="0"/>
          <p:nvPr/>
        </p:nvPicPr>
        <p:blipFill>
          <a:blip r:embed="rId8">
            <a:alphaModFix/>
          </a:blip>
          <a:stretch>
            <a:fillRect/>
          </a:stretch>
        </p:blipFill>
        <p:spPr>
          <a:xfrm>
            <a:off x="9861818" y="1748248"/>
            <a:ext cx="1555433" cy="1961275"/>
          </a:xfrm>
          <a:prstGeom prst="rect">
            <a:avLst/>
          </a:prstGeom>
          <a:noFill/>
          <a:ln>
            <a:noFill/>
          </a:ln>
        </p:spPr>
      </p:pic>
      <p:pic>
        <p:nvPicPr>
          <p:cNvPr id="130" name="Google Shape;130;p20"/>
          <p:cNvPicPr preferRelativeResize="0"/>
          <p:nvPr/>
        </p:nvPicPr>
        <p:blipFill>
          <a:blip r:embed="rId9">
            <a:alphaModFix/>
          </a:blip>
          <a:stretch>
            <a:fillRect/>
          </a:stretch>
        </p:blipFill>
        <p:spPr>
          <a:xfrm>
            <a:off x="7161053" y="2947625"/>
            <a:ext cx="1393798" cy="2103826"/>
          </a:xfrm>
          <a:prstGeom prst="rect">
            <a:avLst/>
          </a:prstGeom>
          <a:noFill/>
          <a:ln>
            <a:noFill/>
          </a:ln>
        </p:spPr>
      </p:pic>
      <p:pic>
        <p:nvPicPr>
          <p:cNvPr id="131" name="Google Shape;131;p20"/>
          <p:cNvPicPr preferRelativeResize="0"/>
          <p:nvPr/>
        </p:nvPicPr>
        <p:blipFill>
          <a:blip r:embed="rId10">
            <a:alphaModFix/>
          </a:blip>
          <a:stretch>
            <a:fillRect/>
          </a:stretch>
        </p:blipFill>
        <p:spPr>
          <a:xfrm>
            <a:off x="9347750" y="3923800"/>
            <a:ext cx="2277281" cy="1518925"/>
          </a:xfrm>
          <a:prstGeom prst="rect">
            <a:avLst/>
          </a:prstGeom>
          <a:noFill/>
          <a:ln>
            <a:noFill/>
          </a:ln>
        </p:spPr>
      </p:pic>
      <p:pic>
        <p:nvPicPr>
          <p:cNvPr id="132" name="Google Shape;132;p20"/>
          <p:cNvPicPr preferRelativeResize="0"/>
          <p:nvPr/>
        </p:nvPicPr>
        <p:blipFill>
          <a:blip r:embed="rId11">
            <a:alphaModFix/>
          </a:blip>
          <a:stretch>
            <a:fillRect/>
          </a:stretch>
        </p:blipFill>
        <p:spPr>
          <a:xfrm>
            <a:off x="8123072" y="5511750"/>
            <a:ext cx="1665701" cy="109614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Survey Results</a:t>
            </a:r>
            <a:endParaRPr/>
          </a:p>
        </p:txBody>
      </p:sp>
      <p:sp>
        <p:nvSpPr>
          <p:cNvPr id="138" name="Google Shape;138;p21"/>
          <p:cNvSpPr txBox="1"/>
          <p:nvPr/>
        </p:nvSpPr>
        <p:spPr>
          <a:xfrm>
            <a:off x="838199" y="1421989"/>
            <a:ext cx="9201600"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FF0000"/>
                </a:solidFill>
                <a:latin typeface="Calibri"/>
                <a:ea typeface="Calibri"/>
                <a:cs typeface="Calibri"/>
                <a:sym typeface="Calibri"/>
              </a:rPr>
              <a:t>Insert graphs/charts here… include conclusions.</a:t>
            </a:r>
            <a:endParaRPr sz="2400">
              <a:solidFill>
                <a:srgbClr val="FF0000"/>
              </a:solidFill>
              <a:latin typeface="Calibri"/>
              <a:ea typeface="Calibri"/>
              <a:cs typeface="Calibri"/>
              <a:sym typeface="Calibri"/>
            </a:endParaRPr>
          </a:p>
        </p:txBody>
      </p:sp>
      <p:pic>
        <p:nvPicPr>
          <p:cNvPr id="139" name="Google Shape;139;p21"/>
          <p:cNvPicPr preferRelativeResize="0"/>
          <p:nvPr/>
        </p:nvPicPr>
        <p:blipFill>
          <a:blip r:embed="rId3">
            <a:alphaModFix/>
          </a:blip>
          <a:stretch>
            <a:fillRect/>
          </a:stretch>
        </p:blipFill>
        <p:spPr>
          <a:xfrm>
            <a:off x="1052100" y="2865250"/>
            <a:ext cx="4823200" cy="2656049"/>
          </a:xfrm>
          <a:prstGeom prst="rect">
            <a:avLst/>
          </a:prstGeom>
          <a:noFill/>
          <a:ln>
            <a:noFill/>
          </a:ln>
        </p:spPr>
      </p:pic>
      <p:pic>
        <p:nvPicPr>
          <p:cNvPr id="140" name="Google Shape;140;p21"/>
          <p:cNvPicPr preferRelativeResize="0"/>
          <p:nvPr/>
        </p:nvPicPr>
        <p:blipFill>
          <a:blip r:embed="rId4">
            <a:alphaModFix/>
          </a:blip>
          <a:stretch>
            <a:fillRect/>
          </a:stretch>
        </p:blipFill>
        <p:spPr>
          <a:xfrm>
            <a:off x="6397208" y="1946311"/>
            <a:ext cx="4626093" cy="253227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842</Words>
  <Application>Microsoft Office PowerPoint</Application>
  <PresentationFormat>Widescreen</PresentationFormat>
  <Paragraphs>144</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Roboto</vt:lpstr>
      <vt:lpstr>Arial</vt:lpstr>
      <vt:lpstr>Calibri</vt:lpstr>
      <vt:lpstr>office theme</vt:lpstr>
      <vt:lpstr>Google Slides Directions</vt:lpstr>
      <vt:lpstr>   Digital Tri-Board TEMPLATE   Invention Title</vt:lpstr>
      <vt:lpstr>PowerPoint Presentation</vt:lpstr>
      <vt:lpstr>Describe the Problem</vt:lpstr>
      <vt:lpstr>Who does this problem affect?</vt:lpstr>
      <vt:lpstr>How does your product solve the problem? </vt:lpstr>
      <vt:lpstr>Detailed description of invention</vt:lpstr>
      <vt:lpstr>How does SCIENCE or TECHNOLOGY help explain how your product works?</vt:lpstr>
      <vt:lpstr>Survey Results</vt:lpstr>
      <vt:lpstr>Interview Feedback</vt:lpstr>
      <vt:lpstr>Sketches of Prototypes</vt:lpstr>
      <vt:lpstr>Photos of Prototypes</vt:lpstr>
      <vt:lpstr>Prototype Materials</vt:lpstr>
      <vt:lpstr>Final Prototype Materials Outline materials that help improve your product. Don’t put anything too obvious here (ex: cardboard, tape).</vt:lpstr>
      <vt:lpstr>Product Comparison</vt:lpstr>
      <vt:lpstr>Marketing/Manufacturing</vt:lpstr>
      <vt:lpstr>Consequence of Inaction</vt:lpstr>
      <vt:lpstr>Call to Action</vt:lpstr>
      <vt:lpstr>Sources &amp; Citations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Google Slides Directions</dc:title>
  <cp:lastModifiedBy>Nancy Ernstes</cp:lastModifiedBy>
  <cp:revision>1</cp:revision>
  <dcterms:modified xsi:type="dcterms:W3CDTF">2019-07-24T12:44:06Z</dcterms:modified>
</cp:coreProperties>
</file>